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1" r:id="rId5"/>
    <p:sldId id="2562" r:id="rId6"/>
    <p:sldId id="2563" r:id="rId7"/>
    <p:sldId id="2564" r:id="rId8"/>
    <p:sldId id="2565" r:id="rId9"/>
    <p:sldId id="2566" r:id="rId10"/>
    <p:sldId id="2567" r:id="rId11"/>
    <p:sldId id="2568" r:id="rId12"/>
    <p:sldId id="2571" r:id="rId13"/>
    <p:sldId id="2572" r:id="rId14"/>
    <p:sldId id="2569" r:id="rId15"/>
    <p:sldId id="25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chel Foster HR Consulting Pitch Deck" id="{DC954175-4BAA-4355-AE05-BA8E6989D464}">
          <p14:sldIdLst>
            <p14:sldId id="2561"/>
          </p14:sldIdLst>
        </p14:section>
        <p14:section name="Introduction" id="{52B80F60-37A3-4280-875F-8EC58E3A14B0}">
          <p14:sldIdLst>
            <p14:sldId id="2562"/>
            <p14:sldId id="2563"/>
          </p14:sldIdLst>
        </p14:section>
        <p14:section name="Consulting Focus" id="{EAEEC651-20C4-43D4-A6D6-56872901A77D}">
          <p14:sldIdLst>
            <p14:sldId id="2564"/>
            <p14:sldId id="2565"/>
          </p14:sldIdLst>
        </p14:section>
        <p14:section name="Core Consulting Competencies" id="{46723518-D705-42C1-9605-43DB8DC12498}">
          <p14:sldIdLst>
            <p14:sldId id="2566"/>
            <p14:sldId id="2567"/>
            <p14:sldId id="2568"/>
            <p14:sldId id="2571"/>
            <p14:sldId id="2572"/>
          </p14:sldIdLst>
        </p14:section>
        <p14:section name="Conclusion" id="{F7069A90-71C1-4391-9776-DFE8720CA756}">
          <p14:sldIdLst>
            <p14:sldId id="2569"/>
            <p14:sldId id="25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0F512-05C8-4573-BED9-F9329ABD5B18}" v="12" dt="2025-10-01T14:04:29.560"/>
    <p1510:client id="{EC444CD9-ABE0-415E-9F70-D038C165C8D2}" v="1" dt="2025-10-01T14:16:17.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70" d="100"/>
          <a:sy n="70" d="100"/>
        </p:scale>
        <p:origin x="536" y="5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65FED-B046-40ED-BC42-C6A52C865D5F}"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02328B7A-E384-4F24-BC4E-31E9983BCE63}">
      <dgm:prSet/>
      <dgm:spPr/>
      <dgm:t>
        <a:bodyPr/>
        <a:lstStyle/>
        <a:p>
          <a:pPr>
            <a:lnSpc>
              <a:spcPct val="100000"/>
            </a:lnSpc>
            <a:defRPr b="1"/>
          </a:pPr>
          <a:r>
            <a:rPr lang="en-US"/>
            <a:t>Strategic HR Alignment</a:t>
          </a:r>
        </a:p>
      </dgm:t>
    </dgm:pt>
    <dgm:pt modelId="{B607E0F9-2E03-40C4-9AEB-0A55D628D2D3}" type="parTrans" cxnId="{F1A7E0DD-3167-4AFA-9990-8E81976D3B48}">
      <dgm:prSet/>
      <dgm:spPr/>
      <dgm:t>
        <a:bodyPr/>
        <a:lstStyle/>
        <a:p>
          <a:endParaRPr lang="en-US"/>
        </a:p>
      </dgm:t>
    </dgm:pt>
    <dgm:pt modelId="{7E6DCF59-2E35-45CD-9CE6-4EE9AA459811}" type="sibTrans" cxnId="{F1A7E0DD-3167-4AFA-9990-8E81976D3B48}">
      <dgm:prSet/>
      <dgm:spPr/>
      <dgm:t>
        <a:bodyPr/>
        <a:lstStyle/>
        <a:p>
          <a:pPr>
            <a:lnSpc>
              <a:spcPct val="100000"/>
            </a:lnSpc>
            <a:defRPr b="1"/>
          </a:pPr>
          <a:endParaRPr lang="en-US"/>
        </a:p>
      </dgm:t>
    </dgm:pt>
    <dgm:pt modelId="{FB09537D-AA2D-44AB-B126-5615BBDC3567}">
      <dgm:prSet/>
      <dgm:spPr/>
      <dgm:t>
        <a:bodyPr/>
        <a:lstStyle/>
        <a:p>
          <a:pPr>
            <a:lnSpc>
              <a:spcPct val="100000"/>
            </a:lnSpc>
          </a:pPr>
          <a:r>
            <a:rPr lang="en-US"/>
            <a:t>Expertise ensures people strategy aligns precisely with business goals for impactful outcomes.</a:t>
          </a:r>
        </a:p>
      </dgm:t>
    </dgm:pt>
    <dgm:pt modelId="{620C3429-7C10-4BAB-A7C5-4E20C849F4BA}" type="parTrans" cxnId="{9FE879F2-5853-492E-99E1-AFD049D80F44}">
      <dgm:prSet/>
      <dgm:spPr/>
      <dgm:t>
        <a:bodyPr/>
        <a:lstStyle/>
        <a:p>
          <a:endParaRPr lang="en-US"/>
        </a:p>
      </dgm:t>
    </dgm:pt>
    <dgm:pt modelId="{031BB3B3-F89F-42A2-BBD1-03DE06889D50}" type="sibTrans" cxnId="{9FE879F2-5853-492E-99E1-AFD049D80F44}">
      <dgm:prSet/>
      <dgm:spPr/>
      <dgm:t>
        <a:bodyPr/>
        <a:lstStyle/>
        <a:p>
          <a:endParaRPr lang="en-US"/>
        </a:p>
      </dgm:t>
    </dgm:pt>
    <dgm:pt modelId="{7FB1C807-E8B4-4C5D-9F11-5977A2B2AF4B}">
      <dgm:prSet/>
      <dgm:spPr/>
      <dgm:t>
        <a:bodyPr/>
        <a:lstStyle/>
        <a:p>
          <a:pPr>
            <a:lnSpc>
              <a:spcPct val="100000"/>
            </a:lnSpc>
            <a:defRPr b="1"/>
          </a:pPr>
          <a:r>
            <a:rPr lang="en-US"/>
            <a:t>Collaborative Leadership</a:t>
          </a:r>
        </a:p>
      </dgm:t>
    </dgm:pt>
    <dgm:pt modelId="{FB28C7C6-D4EE-499F-A169-4DA258AF775E}" type="parTrans" cxnId="{2FD8B99C-0E26-4517-9738-382F0BF879E1}">
      <dgm:prSet/>
      <dgm:spPr/>
      <dgm:t>
        <a:bodyPr/>
        <a:lstStyle/>
        <a:p>
          <a:endParaRPr lang="en-US"/>
        </a:p>
      </dgm:t>
    </dgm:pt>
    <dgm:pt modelId="{68517848-3A50-4836-A625-C8F37E1BE176}" type="sibTrans" cxnId="{2FD8B99C-0E26-4517-9738-382F0BF879E1}">
      <dgm:prSet/>
      <dgm:spPr/>
      <dgm:t>
        <a:bodyPr/>
        <a:lstStyle/>
        <a:p>
          <a:pPr>
            <a:lnSpc>
              <a:spcPct val="100000"/>
            </a:lnSpc>
            <a:defRPr b="1"/>
          </a:pPr>
          <a:endParaRPr lang="en-US"/>
        </a:p>
      </dgm:t>
    </dgm:pt>
    <dgm:pt modelId="{A61230EB-1C5F-4911-B718-C229B9F90997}">
      <dgm:prSet/>
      <dgm:spPr/>
      <dgm:t>
        <a:bodyPr/>
        <a:lstStyle/>
        <a:p>
          <a:pPr>
            <a:lnSpc>
              <a:spcPct val="100000"/>
            </a:lnSpc>
          </a:pPr>
          <a:r>
            <a:rPr lang="en-US"/>
            <a:t>A collaborative approach and deep HR knowledge foster trusted advisory relationships with high-growth companies.</a:t>
          </a:r>
        </a:p>
      </dgm:t>
    </dgm:pt>
    <dgm:pt modelId="{D0DC8160-E8CD-4814-85E0-0DAE427205AD}" type="parTrans" cxnId="{B95E4A2B-082D-4A0C-8469-99D027A7BAC2}">
      <dgm:prSet/>
      <dgm:spPr/>
      <dgm:t>
        <a:bodyPr/>
        <a:lstStyle/>
        <a:p>
          <a:endParaRPr lang="en-US"/>
        </a:p>
      </dgm:t>
    </dgm:pt>
    <dgm:pt modelId="{6B68CF23-50E1-486C-B0C7-4F58936069BC}" type="sibTrans" cxnId="{B95E4A2B-082D-4A0C-8469-99D027A7BAC2}">
      <dgm:prSet/>
      <dgm:spPr/>
      <dgm:t>
        <a:bodyPr/>
        <a:lstStyle/>
        <a:p>
          <a:endParaRPr lang="en-US"/>
        </a:p>
      </dgm:t>
    </dgm:pt>
    <dgm:pt modelId="{03520CDB-4F34-4036-ACCB-0625B900BFE4}">
      <dgm:prSet/>
      <dgm:spPr/>
      <dgm:t>
        <a:bodyPr/>
        <a:lstStyle/>
        <a:p>
          <a:pPr>
            <a:lnSpc>
              <a:spcPct val="100000"/>
            </a:lnSpc>
            <a:defRPr b="1"/>
          </a:pPr>
          <a:r>
            <a:rPr lang="en-US"/>
            <a:t>Consulting for Growth</a:t>
          </a:r>
        </a:p>
      </dgm:t>
    </dgm:pt>
    <dgm:pt modelId="{2F708108-CB54-4A98-92F6-74468411FE01}" type="parTrans" cxnId="{6D37CA4A-AEAB-4487-9CF4-5004253F6461}">
      <dgm:prSet/>
      <dgm:spPr/>
      <dgm:t>
        <a:bodyPr/>
        <a:lstStyle/>
        <a:p>
          <a:endParaRPr lang="en-US"/>
        </a:p>
      </dgm:t>
    </dgm:pt>
    <dgm:pt modelId="{DC0F9A4A-CA51-4EB9-90B3-EE0F3476AB41}" type="sibTrans" cxnId="{6D37CA4A-AEAB-4487-9CF4-5004253F6461}">
      <dgm:prSet/>
      <dgm:spPr/>
      <dgm:t>
        <a:bodyPr/>
        <a:lstStyle/>
        <a:p>
          <a:endParaRPr lang="en-US"/>
        </a:p>
      </dgm:t>
    </dgm:pt>
    <dgm:pt modelId="{8C91286E-C72F-46A1-B102-DA6F14ADA191}">
      <dgm:prSet/>
      <dgm:spPr/>
      <dgm:t>
        <a:bodyPr/>
        <a:lstStyle/>
        <a:p>
          <a:pPr>
            <a:lnSpc>
              <a:spcPct val="100000"/>
            </a:lnSpc>
          </a:pPr>
          <a:r>
            <a:rPr lang="en-US"/>
            <a:t>Consulting services deliver clarity, structure, and momentum to drive key organizational initiatives.</a:t>
          </a:r>
        </a:p>
      </dgm:t>
    </dgm:pt>
    <dgm:pt modelId="{3367CEFC-A718-4E19-A579-F395629662EF}" type="parTrans" cxnId="{DB855B8F-926B-44BE-A4AB-949C8002FC34}">
      <dgm:prSet/>
      <dgm:spPr/>
      <dgm:t>
        <a:bodyPr/>
        <a:lstStyle/>
        <a:p>
          <a:endParaRPr lang="en-US"/>
        </a:p>
      </dgm:t>
    </dgm:pt>
    <dgm:pt modelId="{66E58CEE-4637-4A76-B01C-BF1AE2E63947}" type="sibTrans" cxnId="{DB855B8F-926B-44BE-A4AB-949C8002FC34}">
      <dgm:prSet/>
      <dgm:spPr/>
      <dgm:t>
        <a:bodyPr/>
        <a:lstStyle/>
        <a:p>
          <a:endParaRPr lang="en-US"/>
        </a:p>
      </dgm:t>
    </dgm:pt>
    <dgm:pt modelId="{FC930873-61E0-4728-B4B4-21A5A3DAC352}" type="pres">
      <dgm:prSet presAssocID="{BC765FED-B046-40ED-BC42-C6A52C865D5F}" presName="Root" presStyleCnt="0">
        <dgm:presLayoutVars>
          <dgm:dir/>
          <dgm:resizeHandles val="exact"/>
        </dgm:presLayoutVars>
      </dgm:prSet>
      <dgm:spPr/>
    </dgm:pt>
    <dgm:pt modelId="{A5C13C2E-42C3-4377-BBAD-17024889DB9C}" type="pres">
      <dgm:prSet presAssocID="{02328B7A-E384-4F24-BC4E-31E9983BCE63}" presName="Composite" presStyleCnt="0"/>
      <dgm:spPr/>
    </dgm:pt>
    <dgm:pt modelId="{07052098-7BA0-4C24-A1F2-8F41E9D4196C}" type="pres">
      <dgm:prSet presAssocID="{02328B7A-E384-4F24-BC4E-31E9983BCE6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233" r="14017"/>
          <a:stretch/>
        </a:blipFill>
      </dgm:spPr>
      <dgm:extLst>
        <a:ext uri="{E40237B7-FDA0-4F09-8148-C483321AD2D9}">
          <dgm14:cNvPr xmlns:dgm14="http://schemas.microsoft.com/office/drawing/2010/diagram" id="0" name="" descr="Teamwork of business. businessman using a calculator to calculate financial information."/>
        </a:ext>
      </dgm:extLst>
    </dgm:pt>
    <dgm:pt modelId="{E110B922-0A49-49DE-9175-70B34B1744D7}" type="pres">
      <dgm:prSet presAssocID="{02328B7A-E384-4F24-BC4E-31E9983BCE63}" presName="Subtitle" presStyleLbl="revTx" presStyleIdx="0" presStyleCnt="6">
        <dgm:presLayoutVars>
          <dgm:chMax val="0"/>
          <dgm:bulletEnabled/>
        </dgm:presLayoutVars>
      </dgm:prSet>
      <dgm:spPr/>
    </dgm:pt>
    <dgm:pt modelId="{313C990B-956A-4E65-A014-660F654E4A88}" type="pres">
      <dgm:prSet presAssocID="{02328B7A-E384-4F24-BC4E-31E9983BCE63}" presName="Description" presStyleLbl="revTx" presStyleIdx="1" presStyleCnt="6">
        <dgm:presLayoutVars>
          <dgm:bulletEnabled/>
        </dgm:presLayoutVars>
      </dgm:prSet>
      <dgm:spPr/>
    </dgm:pt>
    <dgm:pt modelId="{E15EEB08-776B-44FC-B004-D956620D480C}" type="pres">
      <dgm:prSet presAssocID="{7E6DCF59-2E35-45CD-9CE6-4EE9AA459811}" presName="sibTrans" presStyleLbl="sibTrans2D1" presStyleIdx="0" presStyleCnt="0"/>
      <dgm:spPr/>
    </dgm:pt>
    <dgm:pt modelId="{773B2DD5-1541-484F-9BC8-2F444AC3E279}" type="pres">
      <dgm:prSet presAssocID="{7FB1C807-E8B4-4C5D-9F11-5977A2B2AF4B}" presName="Composite" presStyleCnt="0"/>
      <dgm:spPr/>
    </dgm:pt>
    <dgm:pt modelId="{A8E1AB07-F3F8-4C66-99DE-A6158AE3CB41}" type="pres">
      <dgm:prSet presAssocID="{7FB1C807-E8B4-4C5D-9F11-5977A2B2AF4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626" r="30870" b="-7"/>
          <a:stretch/>
        </a:blipFill>
      </dgm:spPr>
      <dgm:extLst>
        <a:ext uri="{E40237B7-FDA0-4F09-8148-C483321AD2D9}">
          <dgm14:cNvPr xmlns:dgm14="http://schemas.microsoft.com/office/drawing/2010/diagram" id="0" name="" descr="People talking at workplace"/>
        </a:ext>
      </dgm:extLst>
    </dgm:pt>
    <dgm:pt modelId="{5E3FDA5E-424B-4645-8537-C9644F6D4707}" type="pres">
      <dgm:prSet presAssocID="{7FB1C807-E8B4-4C5D-9F11-5977A2B2AF4B}" presName="Subtitle" presStyleLbl="revTx" presStyleIdx="2" presStyleCnt="6">
        <dgm:presLayoutVars>
          <dgm:chMax val="0"/>
          <dgm:bulletEnabled/>
        </dgm:presLayoutVars>
      </dgm:prSet>
      <dgm:spPr/>
    </dgm:pt>
    <dgm:pt modelId="{C7BB0448-1179-4D38-A012-8C9225967570}" type="pres">
      <dgm:prSet presAssocID="{7FB1C807-E8B4-4C5D-9F11-5977A2B2AF4B}" presName="Description" presStyleLbl="revTx" presStyleIdx="3" presStyleCnt="6">
        <dgm:presLayoutVars>
          <dgm:bulletEnabled/>
        </dgm:presLayoutVars>
      </dgm:prSet>
      <dgm:spPr/>
    </dgm:pt>
    <dgm:pt modelId="{A2678765-9170-47C4-82A4-1F6A675551E2}" type="pres">
      <dgm:prSet presAssocID="{68517848-3A50-4836-A625-C8F37E1BE176}" presName="sibTrans" presStyleLbl="sibTrans2D1" presStyleIdx="0" presStyleCnt="0"/>
      <dgm:spPr/>
    </dgm:pt>
    <dgm:pt modelId="{72017B06-2E2D-499E-BAD6-DA28975CE126}" type="pres">
      <dgm:prSet presAssocID="{03520CDB-4F34-4036-ACCB-0625B900BFE4}" presName="Composite" presStyleCnt="0"/>
      <dgm:spPr/>
    </dgm:pt>
    <dgm:pt modelId="{DD3D9DC0-0D90-4241-A7D4-5DB2152F8FA1}" type="pres">
      <dgm:prSet presAssocID="{03520CDB-4F34-4036-ACCB-0625B900BFE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3250"/>
          <a:stretch/>
        </a:blipFill>
      </dgm:spPr>
      <dgm:extLst>
        <a:ext uri="{E40237B7-FDA0-4F09-8148-C483321AD2D9}">
          <dgm14:cNvPr xmlns:dgm14="http://schemas.microsoft.com/office/drawing/2010/diagram" id="0" name="" descr="Young man having a business meeting at the office"/>
        </a:ext>
      </dgm:extLst>
    </dgm:pt>
    <dgm:pt modelId="{1088B6ED-26DA-43B0-8446-2C5BD9F3C0D2}" type="pres">
      <dgm:prSet presAssocID="{03520CDB-4F34-4036-ACCB-0625B900BFE4}" presName="Subtitle" presStyleLbl="revTx" presStyleIdx="4" presStyleCnt="6">
        <dgm:presLayoutVars>
          <dgm:chMax val="0"/>
          <dgm:bulletEnabled/>
        </dgm:presLayoutVars>
      </dgm:prSet>
      <dgm:spPr/>
    </dgm:pt>
    <dgm:pt modelId="{31048FD4-8202-4371-B5F0-AF669748C93C}" type="pres">
      <dgm:prSet presAssocID="{03520CDB-4F34-4036-ACCB-0625B900BFE4}" presName="Description" presStyleLbl="revTx" presStyleIdx="5" presStyleCnt="6">
        <dgm:presLayoutVars>
          <dgm:bulletEnabled/>
        </dgm:presLayoutVars>
      </dgm:prSet>
      <dgm:spPr/>
    </dgm:pt>
  </dgm:ptLst>
  <dgm:cxnLst>
    <dgm:cxn modelId="{61A2EE19-C3A0-4A9E-86AC-8509E8D8518B}" type="presOf" srcId="{7E6DCF59-2E35-45CD-9CE6-4EE9AA459811}" destId="{E15EEB08-776B-44FC-B004-D956620D480C}" srcOrd="0" destOrd="0" presId="urn:microsoft.com/office/officeart/2024/3/layout/verticalVisualTextBlock1"/>
    <dgm:cxn modelId="{B95E4A2B-082D-4A0C-8469-99D027A7BAC2}" srcId="{7FB1C807-E8B4-4C5D-9F11-5977A2B2AF4B}" destId="{A61230EB-1C5F-4911-B718-C229B9F90997}" srcOrd="0" destOrd="0" parTransId="{D0DC8160-E8CD-4814-85E0-0DAE427205AD}" sibTransId="{6B68CF23-50E1-486C-B0C7-4F58936069BC}"/>
    <dgm:cxn modelId="{82CA6D5D-2989-48B7-9EB1-F7839CEECD35}" type="presOf" srcId="{FB09537D-AA2D-44AB-B126-5615BBDC3567}" destId="{313C990B-956A-4E65-A014-660F654E4A88}" srcOrd="0" destOrd="0" presId="urn:microsoft.com/office/officeart/2024/3/layout/verticalVisualTextBlock1"/>
    <dgm:cxn modelId="{14917B64-1080-49D1-B998-ADEAA016F997}" type="presOf" srcId="{8C91286E-C72F-46A1-B102-DA6F14ADA191}" destId="{31048FD4-8202-4371-B5F0-AF669748C93C}" srcOrd="0" destOrd="0" presId="urn:microsoft.com/office/officeart/2024/3/layout/verticalVisualTextBlock1"/>
    <dgm:cxn modelId="{6D37CA4A-AEAB-4487-9CF4-5004253F6461}" srcId="{BC765FED-B046-40ED-BC42-C6A52C865D5F}" destId="{03520CDB-4F34-4036-ACCB-0625B900BFE4}" srcOrd="2" destOrd="0" parTransId="{2F708108-CB54-4A98-92F6-74468411FE01}" sibTransId="{DC0F9A4A-CA51-4EB9-90B3-EE0F3476AB41}"/>
    <dgm:cxn modelId="{79511D53-9407-4291-8770-18AD22C8D5D0}" type="presOf" srcId="{03520CDB-4F34-4036-ACCB-0625B900BFE4}" destId="{1088B6ED-26DA-43B0-8446-2C5BD9F3C0D2}" srcOrd="0" destOrd="0" presId="urn:microsoft.com/office/officeart/2024/3/layout/verticalVisualTextBlock1"/>
    <dgm:cxn modelId="{C4861081-01D3-462B-A368-F740131AC274}" type="presOf" srcId="{7FB1C807-E8B4-4C5D-9F11-5977A2B2AF4B}" destId="{5E3FDA5E-424B-4645-8537-C9644F6D4707}" srcOrd="0" destOrd="0" presId="urn:microsoft.com/office/officeart/2024/3/layout/verticalVisualTextBlock1"/>
    <dgm:cxn modelId="{66C74484-DE20-4AF7-91E9-8E76EADC359F}" type="presOf" srcId="{A61230EB-1C5F-4911-B718-C229B9F90997}" destId="{C7BB0448-1179-4D38-A012-8C9225967570}" srcOrd="0" destOrd="0" presId="urn:microsoft.com/office/officeart/2024/3/layout/verticalVisualTextBlock1"/>
    <dgm:cxn modelId="{DB855B8F-926B-44BE-A4AB-949C8002FC34}" srcId="{03520CDB-4F34-4036-ACCB-0625B900BFE4}" destId="{8C91286E-C72F-46A1-B102-DA6F14ADA191}" srcOrd="0" destOrd="0" parTransId="{3367CEFC-A718-4E19-A579-F395629662EF}" sibTransId="{66E58CEE-4637-4A76-B01C-BF1AE2E63947}"/>
    <dgm:cxn modelId="{2FD8B99C-0E26-4517-9738-382F0BF879E1}" srcId="{BC765FED-B046-40ED-BC42-C6A52C865D5F}" destId="{7FB1C807-E8B4-4C5D-9F11-5977A2B2AF4B}" srcOrd="1" destOrd="0" parTransId="{FB28C7C6-D4EE-499F-A169-4DA258AF775E}" sibTransId="{68517848-3A50-4836-A625-C8F37E1BE176}"/>
    <dgm:cxn modelId="{D9A0A7B8-F438-4636-BBA7-C57F6A1BCAF4}" type="presOf" srcId="{02328B7A-E384-4F24-BC4E-31E9983BCE63}" destId="{E110B922-0A49-49DE-9175-70B34B1744D7}" srcOrd="0" destOrd="0" presId="urn:microsoft.com/office/officeart/2024/3/layout/verticalVisualTextBlock1"/>
    <dgm:cxn modelId="{9F80BFBA-139D-4E39-9A2C-41AAFFDF2B14}" type="presOf" srcId="{68517848-3A50-4836-A625-C8F37E1BE176}" destId="{A2678765-9170-47C4-82A4-1F6A675551E2}" srcOrd="0" destOrd="0" presId="urn:microsoft.com/office/officeart/2024/3/layout/verticalVisualTextBlock1"/>
    <dgm:cxn modelId="{F1A7E0DD-3167-4AFA-9990-8E81976D3B48}" srcId="{BC765FED-B046-40ED-BC42-C6A52C865D5F}" destId="{02328B7A-E384-4F24-BC4E-31E9983BCE63}" srcOrd="0" destOrd="0" parTransId="{B607E0F9-2E03-40C4-9AEB-0A55D628D2D3}" sibTransId="{7E6DCF59-2E35-45CD-9CE6-4EE9AA459811}"/>
    <dgm:cxn modelId="{9FE879F2-5853-492E-99E1-AFD049D80F44}" srcId="{02328B7A-E384-4F24-BC4E-31E9983BCE63}" destId="{FB09537D-AA2D-44AB-B126-5615BBDC3567}" srcOrd="0" destOrd="0" parTransId="{620C3429-7C10-4BAB-A7C5-4E20C849F4BA}" sibTransId="{031BB3B3-F89F-42A2-BBD1-03DE06889D50}"/>
    <dgm:cxn modelId="{EB3A64F9-D8FF-4379-B702-6EA719B3B029}" type="presOf" srcId="{BC765FED-B046-40ED-BC42-C6A52C865D5F}" destId="{FC930873-61E0-4728-B4B4-21A5A3DAC352}" srcOrd="0" destOrd="0" presId="urn:microsoft.com/office/officeart/2024/3/layout/verticalVisualTextBlock1"/>
    <dgm:cxn modelId="{FC2F6291-5D68-43A7-AD1F-5A517CC15FDB}" type="presParOf" srcId="{FC930873-61E0-4728-B4B4-21A5A3DAC352}" destId="{A5C13C2E-42C3-4377-BBAD-17024889DB9C}" srcOrd="0" destOrd="0" presId="urn:microsoft.com/office/officeart/2024/3/layout/verticalVisualTextBlock1"/>
    <dgm:cxn modelId="{20E2E2FF-678E-4F8E-B6CE-CDB710FF7402}" type="presParOf" srcId="{A5C13C2E-42C3-4377-BBAD-17024889DB9C}" destId="{07052098-7BA0-4C24-A1F2-8F41E9D4196C}" srcOrd="0" destOrd="0" presId="urn:microsoft.com/office/officeart/2024/3/layout/verticalVisualTextBlock1"/>
    <dgm:cxn modelId="{D4BC4E7E-ED60-4EC8-AC63-DFEDD0D37102}" type="presParOf" srcId="{A5C13C2E-42C3-4377-BBAD-17024889DB9C}" destId="{E110B922-0A49-49DE-9175-70B34B1744D7}" srcOrd="1" destOrd="0" presId="urn:microsoft.com/office/officeart/2024/3/layout/verticalVisualTextBlock1"/>
    <dgm:cxn modelId="{137EB05C-1162-4049-98CD-404E2811AB78}" type="presParOf" srcId="{A5C13C2E-42C3-4377-BBAD-17024889DB9C}" destId="{313C990B-956A-4E65-A014-660F654E4A88}" srcOrd="2" destOrd="0" presId="urn:microsoft.com/office/officeart/2024/3/layout/verticalVisualTextBlock1"/>
    <dgm:cxn modelId="{52D3154F-289F-4112-B11F-EEB940AA53C7}" type="presParOf" srcId="{FC930873-61E0-4728-B4B4-21A5A3DAC352}" destId="{E15EEB08-776B-44FC-B004-D956620D480C}" srcOrd="1" destOrd="0" presId="urn:microsoft.com/office/officeart/2024/3/layout/verticalVisualTextBlock1"/>
    <dgm:cxn modelId="{C02E5668-DCCD-4AC0-870B-1FC6B7917982}" type="presParOf" srcId="{FC930873-61E0-4728-B4B4-21A5A3DAC352}" destId="{773B2DD5-1541-484F-9BC8-2F444AC3E279}" srcOrd="2" destOrd="0" presId="urn:microsoft.com/office/officeart/2024/3/layout/verticalVisualTextBlock1"/>
    <dgm:cxn modelId="{0ACD02D7-68E7-4BAF-985E-B193AA54331D}" type="presParOf" srcId="{773B2DD5-1541-484F-9BC8-2F444AC3E279}" destId="{A8E1AB07-F3F8-4C66-99DE-A6158AE3CB41}" srcOrd="0" destOrd="0" presId="urn:microsoft.com/office/officeart/2024/3/layout/verticalVisualTextBlock1"/>
    <dgm:cxn modelId="{E757C9D9-4A72-4DE4-86E8-7A1EED860339}" type="presParOf" srcId="{773B2DD5-1541-484F-9BC8-2F444AC3E279}" destId="{5E3FDA5E-424B-4645-8537-C9644F6D4707}" srcOrd="1" destOrd="0" presId="urn:microsoft.com/office/officeart/2024/3/layout/verticalVisualTextBlock1"/>
    <dgm:cxn modelId="{3A8A5095-7E44-4EE2-A6FB-0E2E8B755645}" type="presParOf" srcId="{773B2DD5-1541-484F-9BC8-2F444AC3E279}" destId="{C7BB0448-1179-4D38-A012-8C9225967570}" srcOrd="2" destOrd="0" presId="urn:microsoft.com/office/officeart/2024/3/layout/verticalVisualTextBlock1"/>
    <dgm:cxn modelId="{30073FA5-CDE9-4F93-9A70-40048A78884E}" type="presParOf" srcId="{FC930873-61E0-4728-B4B4-21A5A3DAC352}" destId="{A2678765-9170-47C4-82A4-1F6A675551E2}" srcOrd="3" destOrd="0" presId="urn:microsoft.com/office/officeart/2024/3/layout/verticalVisualTextBlock1"/>
    <dgm:cxn modelId="{92664E30-4477-4C73-816D-050D1E90F3FC}" type="presParOf" srcId="{FC930873-61E0-4728-B4B4-21A5A3DAC352}" destId="{72017B06-2E2D-499E-BAD6-DA28975CE126}" srcOrd="4" destOrd="0" presId="urn:microsoft.com/office/officeart/2024/3/layout/verticalVisualTextBlock1"/>
    <dgm:cxn modelId="{BA2419CD-C2D7-4441-9EAA-A4822FFBE017}" type="presParOf" srcId="{72017B06-2E2D-499E-BAD6-DA28975CE126}" destId="{DD3D9DC0-0D90-4241-A7D4-5DB2152F8FA1}" srcOrd="0" destOrd="0" presId="urn:microsoft.com/office/officeart/2024/3/layout/verticalVisualTextBlock1"/>
    <dgm:cxn modelId="{DD3AE83B-FB3F-48F6-B50C-35EF14745EB7}" type="presParOf" srcId="{72017B06-2E2D-499E-BAD6-DA28975CE126}" destId="{1088B6ED-26DA-43B0-8446-2C5BD9F3C0D2}" srcOrd="1" destOrd="0" presId="urn:microsoft.com/office/officeart/2024/3/layout/verticalVisualTextBlock1"/>
    <dgm:cxn modelId="{81284F54-DD2E-4F12-BF70-3D7D6D8EB00B}" type="presParOf" srcId="{72017B06-2E2D-499E-BAD6-DA28975CE126}" destId="{31048FD4-8202-4371-B5F0-AF669748C93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2098-7BA0-4C24-A1F2-8F41E9D4196C}">
      <dsp:nvSpPr>
        <dsp:cNvPr id="0" name=""/>
        <dsp:cNvSpPr/>
      </dsp:nvSpPr>
      <dsp:spPr>
        <a:xfrm>
          <a:off x="0" y="0"/>
          <a:ext cx="1446609" cy="14466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233" r="14017"/>
          <a:stretch/>
        </a:blipFill>
        <a:ln>
          <a:noFill/>
        </a:ln>
        <a:effectLst/>
      </dsp:spPr>
      <dsp:style>
        <a:lnRef idx="0">
          <a:scrgbClr r="0" g="0" b="0"/>
        </a:lnRef>
        <a:fillRef idx="3">
          <a:scrgbClr r="0" g="0" b="0"/>
        </a:fillRef>
        <a:effectRef idx="2">
          <a:scrgbClr r="0" g="0" b="0"/>
        </a:effectRef>
        <a:fontRef idx="minor">
          <a:schemeClr val="lt1"/>
        </a:fontRef>
      </dsp:style>
    </dsp:sp>
    <dsp:sp modelId="{E110B922-0A49-49DE-9175-70B34B1744D7}">
      <dsp:nvSpPr>
        <dsp:cNvPr id="0" name=""/>
        <dsp:cNvSpPr/>
      </dsp:nvSpPr>
      <dsp:spPr>
        <a:xfrm>
          <a:off x="1626609" y="0"/>
          <a:ext cx="8358638" cy="34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Strategic HR Alignment</a:t>
          </a:r>
        </a:p>
      </dsp:txBody>
      <dsp:txXfrm>
        <a:off x="1626609" y="0"/>
        <a:ext cx="8358638" cy="344585"/>
      </dsp:txXfrm>
    </dsp:sp>
    <dsp:sp modelId="{313C990B-956A-4E65-A014-660F654E4A88}">
      <dsp:nvSpPr>
        <dsp:cNvPr id="0" name=""/>
        <dsp:cNvSpPr/>
      </dsp:nvSpPr>
      <dsp:spPr>
        <a:xfrm>
          <a:off x="1626609" y="344585"/>
          <a:ext cx="8358638" cy="110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Expertise ensures people strategy aligns precisely with business goals for impactful outcomes.</a:t>
          </a:r>
        </a:p>
      </dsp:txBody>
      <dsp:txXfrm>
        <a:off x="1626609" y="344585"/>
        <a:ext cx="8358638" cy="1102023"/>
      </dsp:txXfrm>
    </dsp:sp>
    <dsp:sp modelId="{A8E1AB07-F3F8-4C66-99DE-A6158AE3CB41}">
      <dsp:nvSpPr>
        <dsp:cNvPr id="0" name=""/>
        <dsp:cNvSpPr/>
      </dsp:nvSpPr>
      <dsp:spPr>
        <a:xfrm>
          <a:off x="0" y="1562338"/>
          <a:ext cx="1446609" cy="14466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626" r="30870" b="-7"/>
          <a:stretch/>
        </a:blipFill>
        <a:ln>
          <a:noFill/>
        </a:ln>
        <a:effectLst/>
      </dsp:spPr>
      <dsp:style>
        <a:lnRef idx="0">
          <a:scrgbClr r="0" g="0" b="0"/>
        </a:lnRef>
        <a:fillRef idx="3">
          <a:scrgbClr r="0" g="0" b="0"/>
        </a:fillRef>
        <a:effectRef idx="2">
          <a:scrgbClr r="0" g="0" b="0"/>
        </a:effectRef>
        <a:fontRef idx="minor">
          <a:schemeClr val="lt1"/>
        </a:fontRef>
      </dsp:style>
    </dsp:sp>
    <dsp:sp modelId="{5E3FDA5E-424B-4645-8537-C9644F6D4707}">
      <dsp:nvSpPr>
        <dsp:cNvPr id="0" name=""/>
        <dsp:cNvSpPr/>
      </dsp:nvSpPr>
      <dsp:spPr>
        <a:xfrm>
          <a:off x="1626609" y="1562338"/>
          <a:ext cx="8358638" cy="34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Collaborative Leadership</a:t>
          </a:r>
        </a:p>
      </dsp:txBody>
      <dsp:txXfrm>
        <a:off x="1626609" y="1562338"/>
        <a:ext cx="8358638" cy="344585"/>
      </dsp:txXfrm>
    </dsp:sp>
    <dsp:sp modelId="{C7BB0448-1179-4D38-A012-8C9225967570}">
      <dsp:nvSpPr>
        <dsp:cNvPr id="0" name=""/>
        <dsp:cNvSpPr/>
      </dsp:nvSpPr>
      <dsp:spPr>
        <a:xfrm>
          <a:off x="1626609" y="1906923"/>
          <a:ext cx="8358638" cy="110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collaborative approach and deep HR knowledge foster trusted advisory relationships with high-growth companies.</a:t>
          </a:r>
        </a:p>
      </dsp:txBody>
      <dsp:txXfrm>
        <a:off x="1626609" y="1906923"/>
        <a:ext cx="8358638" cy="1102023"/>
      </dsp:txXfrm>
    </dsp:sp>
    <dsp:sp modelId="{DD3D9DC0-0D90-4241-A7D4-5DB2152F8FA1}">
      <dsp:nvSpPr>
        <dsp:cNvPr id="0" name=""/>
        <dsp:cNvSpPr/>
      </dsp:nvSpPr>
      <dsp:spPr>
        <a:xfrm>
          <a:off x="0" y="3124676"/>
          <a:ext cx="1446609" cy="14466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3250"/>
          <a:stretch/>
        </a:blipFill>
        <a:ln>
          <a:noFill/>
        </a:ln>
        <a:effectLst/>
      </dsp:spPr>
      <dsp:style>
        <a:lnRef idx="0">
          <a:scrgbClr r="0" g="0" b="0"/>
        </a:lnRef>
        <a:fillRef idx="3">
          <a:scrgbClr r="0" g="0" b="0"/>
        </a:fillRef>
        <a:effectRef idx="2">
          <a:scrgbClr r="0" g="0" b="0"/>
        </a:effectRef>
        <a:fontRef idx="minor">
          <a:schemeClr val="lt1"/>
        </a:fontRef>
      </dsp:style>
    </dsp:sp>
    <dsp:sp modelId="{1088B6ED-26DA-43B0-8446-2C5BD9F3C0D2}">
      <dsp:nvSpPr>
        <dsp:cNvPr id="0" name=""/>
        <dsp:cNvSpPr/>
      </dsp:nvSpPr>
      <dsp:spPr>
        <a:xfrm>
          <a:off x="1626609" y="3124676"/>
          <a:ext cx="8358638" cy="344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Consulting for Growth</a:t>
          </a:r>
        </a:p>
      </dsp:txBody>
      <dsp:txXfrm>
        <a:off x="1626609" y="3124676"/>
        <a:ext cx="8358638" cy="344585"/>
      </dsp:txXfrm>
    </dsp:sp>
    <dsp:sp modelId="{31048FD4-8202-4371-B5F0-AF669748C93C}">
      <dsp:nvSpPr>
        <dsp:cNvPr id="0" name=""/>
        <dsp:cNvSpPr/>
      </dsp:nvSpPr>
      <dsp:spPr>
        <a:xfrm>
          <a:off x="1626609" y="3469261"/>
          <a:ext cx="8358638" cy="110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Consulting services deliver clarity, structure, and momentum to drive key organizational initiatives.</a:t>
          </a:r>
        </a:p>
      </dsp:txBody>
      <dsp:txXfrm>
        <a:off x="1626609" y="3469261"/>
        <a:ext cx="8358638" cy="110202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CE6F5-F221-41F8-BEA7-17741EFABD3C}" type="datetimeFigureOut">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9AE79-9CE8-4DB0-BC73-3AC9155B9AB3}" type="slidenum">
              <a:t>‹#›</a:t>
            </a:fld>
            <a:endParaRPr lang="en-US"/>
          </a:p>
        </p:txBody>
      </p:sp>
    </p:spTree>
    <p:extLst>
      <p:ext uri="{BB962C8B-B14F-4D97-AF65-F5344CB8AC3E}">
        <p14:creationId xmlns:p14="http://schemas.microsoft.com/office/powerpoint/2010/main" val="12699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0B8F5DD1-7B32-4CB3-8BD0-121C08C53A1A}" type="slidenum">
              <a:t>1</a:t>
            </a:fld>
            <a:endParaRPr lang="en-US"/>
          </a:p>
        </p:txBody>
      </p:sp>
    </p:spTree>
    <p:extLst>
      <p:ext uri="{BB962C8B-B14F-4D97-AF65-F5344CB8AC3E}">
        <p14:creationId xmlns:p14="http://schemas.microsoft.com/office/powerpoint/2010/main" val="46924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5B90E-0072-9D0D-9D88-1C96C8DA9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66AE1-A8E0-21EB-A5BC-B395BFA98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0CA2A-CD74-FA6A-54C6-F2AB68B85619}"/>
              </a:ext>
            </a:extLst>
          </p:cNvPr>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has extensive experience in employee relations, policy development, and compliance management. At MUSC Health, she implemented and administered employee relations policies for a large healthcare organization, overseeing daily labor and employee relations activities. She acted as a strategic advisor during organizational change, offering expert consultation on sensitive matters and ensuring consistency and legal compliance. Rachel has led high-impact projects involving investigations and legal significance, demonstrating her ability to manage complex challenges with integrity and precision. Her policy development work supports organizational change while maintaining a positive and compliant work environment. These competencies are critical for organizations seeking to navigate risk, enhance culture, and ensure regulatory adherence.
</a:t>
            </a:r>
          </a:p>
        </p:txBody>
      </p:sp>
      <p:sp>
        <p:nvSpPr>
          <p:cNvPr id="4" name="Slide Number Placeholder 3">
            <a:extLst>
              <a:ext uri="{FF2B5EF4-FFF2-40B4-BE49-F238E27FC236}">
                <a16:creationId xmlns:a16="http://schemas.microsoft.com/office/drawing/2014/main" id="{3E9B0FFC-EC86-8630-A7D6-19BDB7D3B3FE}"/>
              </a:ext>
            </a:extLst>
          </p:cNvPr>
          <p:cNvSpPr>
            <a:spLocks noGrp="1"/>
          </p:cNvSpPr>
          <p:nvPr>
            <p:ph type="sldNum" sz="quarter" idx="5"/>
          </p:nvPr>
        </p:nvSpPr>
        <p:spPr/>
        <p:txBody>
          <a:bodyPr/>
          <a:lstStyle/>
          <a:p>
            <a:fld id="{0B8F5DD1-7B32-4CB3-8BD0-121C08C53A1A}" type="slidenum">
              <a:t>10</a:t>
            </a:fld>
            <a:endParaRPr lang="en-US"/>
          </a:p>
        </p:txBody>
      </p:sp>
    </p:spTree>
    <p:extLst>
      <p:ext uri="{BB962C8B-B14F-4D97-AF65-F5344CB8AC3E}">
        <p14:creationId xmlns:p14="http://schemas.microsoft.com/office/powerpoint/2010/main" val="3492273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Partnering for Strategic HR Success
</a:t>
            </a:r>
          </a:p>
        </p:txBody>
      </p:sp>
      <p:sp>
        <p:nvSpPr>
          <p:cNvPr id="4" name="Slide Number Placeholder 3"/>
          <p:cNvSpPr>
            <a:spLocks noGrp="1"/>
          </p:cNvSpPr>
          <p:nvPr>
            <p:ph type="sldNum" sz="quarter" idx="5"/>
          </p:nvPr>
        </p:nvSpPr>
        <p:spPr/>
        <p:txBody>
          <a:bodyPr/>
          <a:lstStyle/>
          <a:p>
            <a:fld id="{0B8F5DD1-7B32-4CB3-8BD0-121C08C53A1A}" type="slidenum">
              <a:t>11</a:t>
            </a:fld>
            <a:endParaRPr lang="en-US"/>
          </a:p>
        </p:txBody>
      </p:sp>
    </p:spTree>
    <p:extLst>
      <p:ext uri="{BB962C8B-B14F-4D97-AF65-F5344CB8AC3E}">
        <p14:creationId xmlns:p14="http://schemas.microsoft.com/office/powerpoint/2010/main" val="34060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invites organizations to partner with HR Starz Consulting to drive strategic HR success. Whether scaling, launching, or transforming, her expertise ensures that people strategy is aligned with business goals and executed with precision. Her collaborative approach, combined with deep HR knowledge and operational leadership, makes her a trusted advisor for high-growth companies. Rachel’s consulting services are designed to deliver clarity, structure, and momentum to your most important initiatives. Connect with her to explore how HR Starz Consulting can support your organization’s journey toward excellence.
</a:t>
            </a:r>
          </a:p>
        </p:txBody>
      </p:sp>
      <p:sp>
        <p:nvSpPr>
          <p:cNvPr id="4" name="Slide Number Placeholder 3"/>
          <p:cNvSpPr>
            <a:spLocks noGrp="1"/>
          </p:cNvSpPr>
          <p:nvPr>
            <p:ph type="sldNum" sz="quarter" idx="5"/>
          </p:nvPr>
        </p:nvSpPr>
        <p:spPr/>
        <p:txBody>
          <a:bodyPr/>
          <a:lstStyle/>
          <a:p>
            <a:fld id="{0B8F5DD1-7B32-4CB3-8BD0-121C08C53A1A}" type="slidenum">
              <a:t>12</a:t>
            </a:fld>
            <a:endParaRPr lang="en-US"/>
          </a:p>
        </p:txBody>
      </p:sp>
    </p:spTree>
    <p:extLst>
      <p:ext uri="{BB962C8B-B14F-4D97-AF65-F5344CB8AC3E}">
        <p14:creationId xmlns:p14="http://schemas.microsoft.com/office/powerpoint/2010/main" val="303632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 HR Consulting Profile
</a:t>
            </a:r>
          </a:p>
        </p:txBody>
      </p:sp>
      <p:sp>
        <p:nvSpPr>
          <p:cNvPr id="4" name="Slide Number Placeholder 3"/>
          <p:cNvSpPr>
            <a:spLocks noGrp="1"/>
          </p:cNvSpPr>
          <p:nvPr>
            <p:ph type="sldNum" sz="quarter" idx="5"/>
          </p:nvPr>
        </p:nvSpPr>
        <p:spPr/>
        <p:txBody>
          <a:bodyPr/>
          <a:lstStyle/>
          <a:p>
            <a:fld id="{0B8F5DD1-7B32-4CB3-8BD0-121C08C53A1A}" type="slidenum">
              <a:t>2</a:t>
            </a:fld>
            <a:endParaRPr lang="en-US"/>
          </a:p>
        </p:txBody>
      </p:sp>
    </p:spTree>
    <p:extLst>
      <p:ext uri="{BB962C8B-B14F-4D97-AF65-F5344CB8AC3E}">
        <p14:creationId xmlns:p14="http://schemas.microsoft.com/office/powerpoint/2010/main" val="208455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SHRM-SCP, MBA, is the Principal of HR Starz Consulting and a seasoned HR executive with over 15 years of experience leading transformative initiatives across healthcare, retail, and corporate sectors. Her consulting focus is on helping organizations align people strategy with business goals during periods of growth, change, and market expansion. Known for her strategic insight and operational excellence, Rachel blends leadership, empathy, and execution to deliver measurable impact. She has successfully led enterprise-wide HR transformations, built inclusive cultures, and driven organizational change through high-impact projects and policy development. Her approach is collaborative and data-driven, ensuring compliance and long-term success for her clients.
</a:t>
            </a:r>
          </a:p>
        </p:txBody>
      </p:sp>
      <p:sp>
        <p:nvSpPr>
          <p:cNvPr id="4" name="Slide Number Placeholder 3"/>
          <p:cNvSpPr>
            <a:spLocks noGrp="1"/>
          </p:cNvSpPr>
          <p:nvPr>
            <p:ph type="sldNum" sz="quarter" idx="5"/>
          </p:nvPr>
        </p:nvSpPr>
        <p:spPr/>
        <p:txBody>
          <a:bodyPr/>
          <a:lstStyle/>
          <a:p>
            <a:fld id="{0B8F5DD1-7B32-4CB3-8BD0-121C08C53A1A}" type="slidenum">
              <a:t>3</a:t>
            </a:fld>
            <a:endParaRPr lang="en-US"/>
          </a:p>
        </p:txBody>
      </p:sp>
    </p:spTree>
    <p:extLst>
      <p:ext uri="{BB962C8B-B14F-4D97-AF65-F5344CB8AC3E}">
        <p14:creationId xmlns:p14="http://schemas.microsoft.com/office/powerpoint/2010/main" val="326163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Empowering Growth Through People Strategy
</a:t>
            </a:r>
          </a:p>
        </p:txBody>
      </p:sp>
      <p:sp>
        <p:nvSpPr>
          <p:cNvPr id="4" name="Slide Number Placeholder 3"/>
          <p:cNvSpPr>
            <a:spLocks noGrp="1"/>
          </p:cNvSpPr>
          <p:nvPr>
            <p:ph type="sldNum" sz="quarter" idx="5"/>
          </p:nvPr>
        </p:nvSpPr>
        <p:spPr/>
        <p:txBody>
          <a:bodyPr/>
          <a:lstStyle/>
          <a:p>
            <a:fld id="{0B8F5DD1-7B32-4CB3-8BD0-121C08C53A1A}" type="slidenum">
              <a:t>4</a:t>
            </a:fld>
            <a:endParaRPr lang="en-US"/>
          </a:p>
        </p:txBody>
      </p:sp>
    </p:spTree>
    <p:extLst>
      <p:ext uri="{BB962C8B-B14F-4D97-AF65-F5344CB8AC3E}">
        <p14:creationId xmlns:p14="http://schemas.microsoft.com/office/powerpoint/2010/main" val="276183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specializes in empowering organizations to unlock growth through strategic people initiatives. Her consulting services are tailored to support businesses during critical phases such as scaling operations, launching new products, or navigating mergers and acquisitions. She brings a unique blend of strategic HR leadership and hands-on execution, ensuring that every initiative is aligned with business objectives. Rachel’s work includes redesigning HRBP models, creating service centers, and implementing policies that foster engagement and compliance. Her expertise in employee relations and policy development ensures that organizations maintain integrity and legal adherence while driving transformation. Through HR Starz Consulting, Rachel offers a partnership that is agile, cost-effective, and results-driven.
</a:t>
            </a:r>
          </a:p>
        </p:txBody>
      </p:sp>
      <p:sp>
        <p:nvSpPr>
          <p:cNvPr id="4" name="Slide Number Placeholder 3"/>
          <p:cNvSpPr>
            <a:spLocks noGrp="1"/>
          </p:cNvSpPr>
          <p:nvPr>
            <p:ph type="sldNum" sz="quarter" idx="5"/>
          </p:nvPr>
        </p:nvSpPr>
        <p:spPr/>
        <p:txBody>
          <a:bodyPr/>
          <a:lstStyle/>
          <a:p>
            <a:fld id="{0B8F5DD1-7B32-4CB3-8BD0-121C08C53A1A}" type="slidenum">
              <a:t>5</a:t>
            </a:fld>
            <a:endParaRPr lang="en-US"/>
          </a:p>
        </p:txBody>
      </p:sp>
    </p:spTree>
    <p:extLst>
      <p:ext uri="{BB962C8B-B14F-4D97-AF65-F5344CB8AC3E}">
        <p14:creationId xmlns:p14="http://schemas.microsoft.com/office/powerpoint/2010/main" val="206795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Strategic HR Capabilities, Employee Relations, Policy, and Compliance
</a:t>
            </a:r>
          </a:p>
        </p:txBody>
      </p:sp>
      <p:sp>
        <p:nvSpPr>
          <p:cNvPr id="4" name="Slide Number Placeholder 3"/>
          <p:cNvSpPr>
            <a:spLocks noGrp="1"/>
          </p:cNvSpPr>
          <p:nvPr>
            <p:ph type="sldNum" sz="quarter" idx="5"/>
          </p:nvPr>
        </p:nvSpPr>
        <p:spPr/>
        <p:txBody>
          <a:bodyPr/>
          <a:lstStyle/>
          <a:p>
            <a:fld id="{0B8F5DD1-7B32-4CB3-8BD0-121C08C53A1A}" type="slidenum">
              <a:t>6</a:t>
            </a:fld>
            <a:endParaRPr lang="en-US"/>
          </a:p>
        </p:txBody>
      </p:sp>
    </p:spTree>
    <p:extLst>
      <p:ext uri="{BB962C8B-B14F-4D97-AF65-F5344CB8AC3E}">
        <p14:creationId xmlns:p14="http://schemas.microsoft.com/office/powerpoint/2010/main" val="184738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Foster’s core consulting competencies reflect her deep expertise and strategic approach to human resources. These include HR Strategy &amp; Leadership, where she has led enterprise-wide transformations and aligned HR operations with institutional goals. Her work in Employee Engagement &amp; Culture has resulted in measurable improvements, such as an 18% increase in engagement. She is also highly skilled in Organizational Change &amp; Design, having led M&amp;A integrations and HRBP transformations. Rachel’s capabilities extend to Talent Acquisition &amp; Retention, where she has reduced turnover and built leadership pipelines. Her experience in Total Rewards &amp; Compensation, Data-Driven Decision Making, and Budget &amp; Operations Management ensures that HR initiatives are both impactful and sustainable. Additionally, she provides Executive Coaching &amp; Development to build leadership capacity across organizations.
</a:t>
            </a:r>
          </a:p>
        </p:txBody>
      </p:sp>
      <p:sp>
        <p:nvSpPr>
          <p:cNvPr id="4" name="Slide Number Placeholder 3"/>
          <p:cNvSpPr>
            <a:spLocks noGrp="1"/>
          </p:cNvSpPr>
          <p:nvPr>
            <p:ph type="sldNum" sz="quarter" idx="5"/>
          </p:nvPr>
        </p:nvSpPr>
        <p:spPr/>
        <p:txBody>
          <a:bodyPr/>
          <a:lstStyle/>
          <a:p>
            <a:fld id="{0B8F5DD1-7B32-4CB3-8BD0-121C08C53A1A}" type="slidenum">
              <a:t>7</a:t>
            </a:fld>
            <a:endParaRPr lang="en-US"/>
          </a:p>
        </p:txBody>
      </p:sp>
    </p:spTree>
    <p:extLst>
      <p:ext uri="{BB962C8B-B14F-4D97-AF65-F5344CB8AC3E}">
        <p14:creationId xmlns:p14="http://schemas.microsoft.com/office/powerpoint/2010/main" val="262214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has extensive experience in employee relations, policy development, and compliance management. At MUSC Health, she implemented and administered employee relations policies for a large healthcare organization, overseeing daily labor and employee relations activities. She acted as a strategic advisor during organizational change, offering expert consultation on sensitive matters and ensuring consistency and legal compliance. Rachel has led high-impact projects involving investigations and legal significance, demonstrating her ability to manage complex challenges with integrity and precision. Her policy development work supports organizational change while maintaining a positive and compliant work environment. These competencies are critical for organizations seeking to navigate risk, enhance culture, and ensure regulatory adherence.
</a:t>
            </a:r>
          </a:p>
        </p:txBody>
      </p:sp>
      <p:sp>
        <p:nvSpPr>
          <p:cNvPr id="4" name="Slide Number Placeholder 3"/>
          <p:cNvSpPr>
            <a:spLocks noGrp="1"/>
          </p:cNvSpPr>
          <p:nvPr>
            <p:ph type="sldNum" sz="quarter" idx="5"/>
          </p:nvPr>
        </p:nvSpPr>
        <p:spPr/>
        <p:txBody>
          <a:bodyPr/>
          <a:lstStyle/>
          <a:p>
            <a:fld id="{0B8F5DD1-7B32-4CB3-8BD0-121C08C53A1A}" type="slidenum">
              <a:t>8</a:t>
            </a:fld>
            <a:endParaRPr lang="en-US"/>
          </a:p>
        </p:txBody>
      </p:sp>
    </p:spTree>
    <p:extLst>
      <p:ext uri="{BB962C8B-B14F-4D97-AF65-F5344CB8AC3E}">
        <p14:creationId xmlns:p14="http://schemas.microsoft.com/office/powerpoint/2010/main" val="18795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585F-49B1-6EAB-D373-78BDB6C78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65FB7-FAB6-AE60-78CC-69452FB21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B7151-7AE0-737A-851C-80BC3A730893}"/>
              </a:ext>
            </a:extLst>
          </p:cNvPr>
          <p:cNvSpPr>
            <a:spLocks noGrp="1"/>
          </p:cNvSpPr>
          <p:nvPr>
            <p:ph type="body" idx="1"/>
          </p:nvPr>
        </p:nvSpPr>
        <p:spPr/>
        <p:txBody>
          <a:bodyPr/>
          <a:lstStyle/>
          <a:p>
            <a:r>
              <a:rPr lang="en-US"/>
              <a:t>
---
This slide references information from the following file: https://musc-my.sharepoint.com/personal/raf212_musc_edu/_layouts/15/Doc.aspx?sourcedoc=%7B760A7915-A2C2-41FD-88FD-4FC96467FB39%7D&amp;file=RF%20Resume%20091125.docx&amp;action=default&amp;mobileredirect=true
Rachel Foster has extensive experience in employee relations, policy development, and compliance management. At MUSC Health, she implemented and administered employee relations policies for a large healthcare organization, overseeing daily labor and employee relations activities. She acted as a strategic advisor during organizational change, offering expert consultation on sensitive matters and ensuring consistency and legal compliance. Rachel has led high-impact projects involving investigations and legal significance, demonstrating her ability to manage complex challenges with integrity and precision. Her policy development work supports organizational change while maintaining a positive and compliant work environment. These competencies are critical for organizations seeking to navigate risk, enhance culture, and ensure regulatory adherence.
</a:t>
            </a:r>
          </a:p>
        </p:txBody>
      </p:sp>
      <p:sp>
        <p:nvSpPr>
          <p:cNvPr id="4" name="Slide Number Placeholder 3">
            <a:extLst>
              <a:ext uri="{FF2B5EF4-FFF2-40B4-BE49-F238E27FC236}">
                <a16:creationId xmlns:a16="http://schemas.microsoft.com/office/drawing/2014/main" id="{06167D43-460D-601C-A179-E4E3549DDD6B}"/>
              </a:ext>
            </a:extLst>
          </p:cNvPr>
          <p:cNvSpPr>
            <a:spLocks noGrp="1"/>
          </p:cNvSpPr>
          <p:nvPr>
            <p:ph type="sldNum" sz="quarter" idx="5"/>
          </p:nvPr>
        </p:nvSpPr>
        <p:spPr/>
        <p:txBody>
          <a:bodyPr/>
          <a:lstStyle/>
          <a:p>
            <a:fld id="{0B8F5DD1-7B32-4CB3-8BD0-121C08C53A1A}" type="slidenum">
              <a:t>9</a:t>
            </a:fld>
            <a:endParaRPr lang="en-US"/>
          </a:p>
        </p:txBody>
      </p:sp>
    </p:spTree>
    <p:extLst>
      <p:ext uri="{BB962C8B-B14F-4D97-AF65-F5344CB8AC3E}">
        <p14:creationId xmlns:p14="http://schemas.microsoft.com/office/powerpoint/2010/main" val="3955036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 uri="{C183D7F6-B498-43B3-948B-1728B52AA6E4}">
                <adec:decorative xmlns:adec="http://schemas.microsoft.com/office/drawing/2017/decorative" val="1"/>
              </a:ext>
            </a:extLst>
          </p:cNvPr>
          <p:cNvSpPr/>
          <p:nvPr/>
        </p:nvSpPr>
        <p:spPr>
          <a:xfrm>
            <a:off x="5067300" y="-429"/>
            <a:ext cx="7142987" cy="6858429"/>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 uri="{C183D7F6-B498-43B3-948B-1728B52AA6E4}">
                <adec:decorative xmlns:adec="http://schemas.microsoft.com/office/drawing/2017/decorative" val="1"/>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 uri="{C183D7F6-B498-43B3-948B-1728B52AA6E4}">
                <adec:decorative xmlns:adec="http://schemas.microsoft.com/office/drawing/2017/decorative" val="1"/>
              </a:ext>
            </a:extLst>
          </p:cNvPr>
          <p:cNvSpPr/>
          <p:nvPr/>
        </p:nvSpPr>
        <p:spPr>
          <a:xfrm rot="10800000">
            <a:off x="5067300" y="4571999"/>
            <a:ext cx="7140054"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 uri="{C183D7F6-B498-43B3-948B-1728B52AA6E4}">
                <adec:decorative xmlns:adec="http://schemas.microsoft.com/office/drawing/2017/decorative" val="1"/>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tx1"/>
                </a:solidFill>
              </a:defRPr>
            </a:lvl1pPr>
          </a:lstStyle>
          <a:p>
            <a:pPr lvl="0"/>
            <a:r>
              <a:rPr lang="en-US"/>
              <a:t>Click to edit Master subtitle style</a:t>
            </a:r>
            <a:endParaRPr lang="en-US" dirty="0"/>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tx1"/>
                </a:solidFill>
              </a:defRPr>
            </a:lvl1pPr>
          </a:lstStyle>
          <a:p>
            <a:fld id="{8AF2F4EA-388B-424B-AC17-965C10DAF675}"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46608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 uri="{C183D7F6-B498-43B3-948B-1728B52AA6E4}">
                <adec:decorative xmlns:adec="http://schemas.microsoft.com/office/drawing/2017/decorative" val="1"/>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 uri="{C183D7F6-B498-43B3-948B-1728B52AA6E4}">
                <adec:decorative xmlns:adec="http://schemas.microsoft.com/office/drawing/2017/decorative" val="1"/>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 uri="{C183D7F6-B498-43B3-948B-1728B52AA6E4}">
                <adec:decorative xmlns:adec="http://schemas.microsoft.com/office/drawing/2017/decorative" val="1"/>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 uri="{C183D7F6-B498-43B3-948B-1728B52AA6E4}">
                <adec:decorative xmlns:adec="http://schemas.microsoft.com/office/drawing/2017/decorative" val="1"/>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 uri="{C183D7F6-B498-43B3-948B-1728B52AA6E4}">
                <adec:decorative xmlns:adec="http://schemas.microsoft.com/office/drawing/2017/decorative" val="1"/>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 uri="{C183D7F6-B498-43B3-948B-1728B52AA6E4}">
                <adec:decorative xmlns:adec="http://schemas.microsoft.com/office/drawing/2017/decorative" val="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A5F6D2C8-34B4-4D49-8BA1-BACB1E5E91D7}"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37511183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35CD2-2790-A02E-C1A3-EB251A110779}"/>
              </a:ext>
              <a:ext uri="{C183D7F6-B498-43B3-948B-1728B52AA6E4}">
                <adec:decorative xmlns:adec="http://schemas.microsoft.com/office/drawing/2017/decorative" val="1"/>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 uri="{C183D7F6-B498-43B3-948B-1728B52AA6E4}">
                <adec:decorative xmlns:adec="http://schemas.microsoft.com/office/drawing/2017/decorative" val="1"/>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 uri="{C183D7F6-B498-43B3-948B-1728B52AA6E4}">
                <adec:decorative xmlns:adec="http://schemas.microsoft.com/office/drawing/2017/decorative" val="1"/>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 uri="{C183D7F6-B498-43B3-948B-1728B52AA6E4}">
                <adec:decorative xmlns:adec="http://schemas.microsoft.com/office/drawing/2017/decorative" val="1"/>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07FA98E2-6F7F-4A51-8E1F-EB59A50F0269}"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403562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B6C2A-5CA9-E68C-069E-E0E25559DCC0}"/>
              </a:ext>
              <a:ext uri="{C183D7F6-B498-43B3-948B-1728B52AA6E4}">
                <adec:decorative xmlns:adec="http://schemas.microsoft.com/office/drawing/2017/decorative" val="1"/>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 uri="{C183D7F6-B498-43B3-948B-1728B52AA6E4}">
                <adec:decorative xmlns:adec="http://schemas.microsoft.com/office/drawing/2017/decorative" val="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150BB71E-4F8F-41C0-A92F-F3C4EFE8AC7B}" type="datetime2">
              <a:rPr lang="en-US" smtClean="0"/>
              <a:t>Thursday, October 2,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6102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8963436-5FD3-4DBA-BA14-7BB2834C5EC5}"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8741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2DB3D6C-C357-4A18-98FF-C5DAE1A10B46}"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7564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6848E0B-8A0C-48E4-ADBA-2AC6A8CE7CBF}"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458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CBDCCA7-F1A7-4374-A53E-DDBF6669B4DA}"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355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7A4E53C8-4441-4494-9A33-9A60A8C010FF}"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57485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8606AF-234E-F01C-E350-3E326E5ABE30}"/>
              </a:ext>
              <a:ext uri="{C183D7F6-B498-43B3-948B-1728B52AA6E4}">
                <adec:decorative xmlns:adec="http://schemas.microsoft.com/office/drawing/2017/decorative" val="1"/>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 uri="{C183D7F6-B498-43B3-948B-1728B52AA6E4}">
                <adec:decorative xmlns:adec="http://schemas.microsoft.com/office/drawing/2017/decorative" val="1"/>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 uri="{C183D7F6-B498-43B3-948B-1728B52AA6E4}">
                <adec:decorative xmlns:adec="http://schemas.microsoft.com/office/drawing/2017/decorative" val="1"/>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C27853E-A83C-4AE4-BB8D-D1C2F70D8524}"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5659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358C6A-FFB7-7F91-94AA-423822AA8C38}"/>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 uri="{C183D7F6-B498-43B3-948B-1728B52AA6E4}">
                <adec:decorative xmlns:adec="http://schemas.microsoft.com/office/drawing/2017/decorative" val="1"/>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2BDBDAA-674F-41A5-9B7A-63B7C6B4BF31}"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214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E7ACF9F-8FDB-4ADC-A9FD-4B179047B36A}"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3120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C72D07-FB95-F16C-6535-C8AEB3ACAFA0}"/>
              </a:ext>
              <a:ext uri="{C183D7F6-B498-43B3-948B-1728B52AA6E4}">
                <adec:decorative xmlns:adec="http://schemas.microsoft.com/office/drawing/2017/decorative" val="1"/>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 uri="{C183D7F6-B498-43B3-948B-1728B52AA6E4}">
                <adec:decorative xmlns:adec="http://schemas.microsoft.com/office/drawing/2017/decorative" val="1"/>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15508136-2BE5-4DEB-BFFF-CA82AE75DA81}"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3217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DB1A6A-A82E-C28C-BC71-E59067A1D47F}"/>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 uri="{C183D7F6-B498-43B3-948B-1728B52AA6E4}">
                <adec:decorative xmlns:adec="http://schemas.microsoft.com/office/drawing/2017/decorative" val="1"/>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8CA907A-57F4-4BE4-B9CF-66B2A48FC3D2}"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871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CA41D-9DCB-DD45-31CF-2ACE1D2C681B}"/>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 uri="{C183D7F6-B498-43B3-948B-1728B52AA6E4}">
                <adec:decorative xmlns:adec="http://schemas.microsoft.com/office/drawing/2017/decorative" val="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0" y="-1"/>
            <a:ext cx="5247320" cy="6400369"/>
          </a:xfrm>
          <a:blipFill>
            <a:blip r:embed="rId2">
              <a:alphaModFix amt="70000"/>
            </a:blip>
            <a:stretch>
              <a:fillRect/>
            </a:stretch>
          </a:blipFill>
        </p:spPr>
        <p:txBody>
          <a:bodyPr/>
          <a:lstStyle>
            <a:lvl1pPr marL="0" indent="0">
              <a:buNone/>
              <a:defRPr/>
            </a:lvl1pPr>
          </a:lstStyle>
          <a:p>
            <a:r>
              <a:rPr lang="en-US" dirty="0"/>
              <a:t> </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a:xfrm>
            <a:off x="67056" y="6455664"/>
            <a:ext cx="3557016" cy="365760"/>
          </a:xfrm>
        </p:spPr>
        <p:txBody>
          <a:bodyPr/>
          <a:lstStyle>
            <a:lvl1pPr>
              <a:defRPr>
                <a:solidFill>
                  <a:schemeClr val="bg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F8C0C47F-6992-403B-A8BD-DAD08522434F}" type="datetime2">
              <a:rPr lang="en-US" smtClean="0"/>
              <a:t>Thursday, October 2, 2025</a:t>
            </a:fld>
            <a:endParaRPr lang="en-US" dirty="0"/>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655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CA41D-9DCB-DD45-31CF-2ACE1D2C681B}"/>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 uri="{C183D7F6-B498-43B3-948B-1728B52AA6E4}">
                <adec:decorative xmlns:adec="http://schemas.microsoft.com/office/drawing/2017/decorative" val="1"/>
              </a:ext>
            </a:extLst>
          </p:cNvPr>
          <p:cNvSpPr/>
          <p:nvPr/>
        </p:nvSpPr>
        <p:spPr>
          <a:xfrm flipH="1">
            <a:off x="6922008" y="6400799"/>
            <a:ext cx="5269988"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5440680" cy="1197864"/>
          </a:xfrm>
        </p:spPr>
        <p:txBody>
          <a:bodyPr anchor="b"/>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F6328336-AE7A-4C2D-0270-493DC7303B6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31520" y="1856232"/>
            <a:ext cx="544068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922008" y="-1"/>
            <a:ext cx="5269992" cy="6400369"/>
          </a:xfrm>
          <a:blipFill>
            <a:blip r:embed="rId2">
              <a:alphaModFix amt="70000"/>
            </a:blip>
            <a:stretch>
              <a:fillRect/>
            </a:stretch>
          </a:blipFill>
        </p:spPr>
        <p:txBody>
          <a:bodyPr/>
          <a:lstStyle>
            <a:lvl1pPr marL="0" indent="0">
              <a:buNone/>
              <a:defRPr/>
            </a:lvl1pPr>
          </a:lstStyle>
          <a:p>
            <a:r>
              <a:rPr lang="en-US" dirty="0"/>
              <a:t> </a:t>
            </a:r>
          </a:p>
        </p:txBody>
      </p:sp>
      <p:sp>
        <p:nvSpPr>
          <p:cNvPr id="3" name="Date Placeholder 2">
            <a:extLst>
              <a:ext uri="{FF2B5EF4-FFF2-40B4-BE49-F238E27FC236}">
                <a16:creationId xmlns:a16="http://schemas.microsoft.com/office/drawing/2014/main" id="{ACE75CBF-C3DD-595A-4D09-0BDBE3A20100}"/>
              </a:ext>
            </a:extLst>
          </p:cNvPr>
          <p:cNvSpPr>
            <a:spLocks noGrp="1"/>
          </p:cNvSpPr>
          <p:nvPr>
            <p:ph type="dt" sz="half" idx="16"/>
          </p:nvPr>
        </p:nvSpPr>
        <p:spPr/>
        <p:txBody>
          <a:bodyPr/>
          <a:lstStyle/>
          <a:p>
            <a:fld id="{4EE2BF70-051F-4182-B873-1FBEE890188B}"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FFC4C584-842E-9FEF-D13D-CAA866F0BFEA}"/>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230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1E3123-7D9E-2A08-F196-CDF340945D9D}"/>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 uri="{C183D7F6-B498-43B3-948B-1728B52AA6E4}">
                <adec:decorative xmlns:adec="http://schemas.microsoft.com/office/drawing/2017/decorative" val="1"/>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2B29163A-D4FD-4B13-B760-29FEA46D26A0}" type="datetime2">
              <a:rPr lang="en-US" smtClean="0"/>
              <a:t>Thursday, October 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246734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2EA85-E779-E444-F045-AF74D3205F21}"/>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 uri="{C183D7F6-B498-43B3-948B-1728B52AA6E4}">
                <adec:decorative xmlns:adec="http://schemas.microsoft.com/office/drawing/2017/decorative" val="1"/>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 </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BF31E3F0-C597-454C-9C6A-C05C00896517}" type="datetime2">
              <a:rPr lang="en-US" smtClean="0"/>
              <a:t>Thursday, October 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720412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92EA85-E779-E444-F045-AF74D3205F21}"/>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 uri="{C183D7F6-B498-43B3-948B-1728B52AA6E4}">
                <adec:decorative xmlns:adec="http://schemas.microsoft.com/office/drawing/2017/decorative" val="1"/>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a:t>Click to edit Master title style</a:t>
            </a:r>
            <a:endParaRPr lang="en-US" dirty="0"/>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 </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64C03E46-357C-41AA-B644-5D238512659D}" type="datetime2">
              <a:rPr lang="en-US" smtClean="0"/>
              <a:t>Thursday, October 2,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680353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BABC61-0C94-EB2C-729D-13A2A74C04A2}"/>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 uri="{C183D7F6-B498-43B3-948B-1728B52AA6E4}">
                <adec:decorative xmlns:adec="http://schemas.microsoft.com/office/drawing/2017/decorative" val="1"/>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F7317806-C1A4-4898-A392-58092F2DAC1E}" type="datetime2">
              <a:rPr lang="en-US" smtClean="0"/>
              <a:t>Thursday, October 2,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892316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460BC6-378A-8F4F-1D44-FA6677F92D4E}"/>
              </a:ext>
              <a:ext uri="{C183D7F6-B498-43B3-948B-1728B52AA6E4}">
                <adec:decorative xmlns:adec="http://schemas.microsoft.com/office/drawing/2017/decorative" val="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 uri="{C183D7F6-B498-43B3-948B-1728B52AA6E4}">
                <adec:decorative xmlns:adec="http://schemas.microsoft.com/office/drawing/2017/decorative" val="1"/>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5EBE550A-BFEE-40D6-A0EE-F4BD2148E98A}" type="datetime2">
              <a:rPr lang="en-US" smtClean="0"/>
              <a:t>Thursday, October 2,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003516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B6C2A-5CA9-E68C-069E-E0E25559DCC0}"/>
              </a:ext>
              <a:ext uri="{C183D7F6-B498-43B3-948B-1728B52AA6E4}">
                <adec:decorative xmlns:adec="http://schemas.microsoft.com/office/drawing/2017/decorative" val="1"/>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 uri="{C183D7F6-B498-43B3-948B-1728B52AA6E4}">
                <adec:decorative xmlns:adec="http://schemas.microsoft.com/office/drawing/2017/decorative" val="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 </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3F60DE63-5C97-4D17-AD5B-559BE78F8C6E}" type="datetime2">
              <a:rPr lang="en-US" smtClean="0"/>
              <a:t>Thursday, October 2,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379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 uri="{C183D7F6-B498-43B3-948B-1728B52AA6E4}">
                <adec:decorative xmlns:adec="http://schemas.microsoft.com/office/drawing/2017/decorative" val="1"/>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 uri="{C183D7F6-B498-43B3-948B-1728B52AA6E4}">
                <adec:decorative xmlns:adec="http://schemas.microsoft.com/office/drawing/2017/decorative" val="1"/>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 uri="{C183D7F6-B498-43B3-948B-1728B52AA6E4}">
                <adec:decorative xmlns:adec="http://schemas.microsoft.com/office/drawing/2017/decorative" val="1"/>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 uri="{C183D7F6-B498-43B3-948B-1728B52AA6E4}">
                <adec:decorative xmlns:adec="http://schemas.microsoft.com/office/drawing/2017/decorative" val="1"/>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tx1"/>
                </a:solidFill>
                <a:latin typeface="+mj-lt"/>
              </a:defRPr>
            </a:lvl1pPr>
          </a:lstStyle>
          <a:p>
            <a:pPr lvl="0"/>
            <a:r>
              <a:rPr lang="en-US"/>
              <a:t>Click to edit Master subtitle style</a:t>
            </a:r>
            <a:endParaRPr lang="en-US" dirty="0"/>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tx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tx1"/>
                </a:solidFill>
              </a:defRPr>
            </a:lvl1pPr>
          </a:lstStyle>
          <a:p>
            <a:fld id="{3D4AF38C-0923-462D-8E8F-DFB1FB3CD655}" type="datetime2">
              <a:rPr lang="en-US" smtClean="0"/>
              <a:t>Thursday, October 2,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192733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BED10C-5619-54D2-5D2D-E5D0A3E26E93}"/>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 uri="{C183D7F6-B498-43B3-948B-1728B52AA6E4}">
                <adec:decorative xmlns:adec="http://schemas.microsoft.com/office/drawing/2017/decorative" val="1"/>
              </a:ext>
            </a:extLst>
          </p:cNvPr>
          <p:cNvSpPr/>
          <p:nvPr/>
        </p:nvSpPr>
        <p:spPr>
          <a:xfrm flipH="1">
            <a:off x="6945630" y="6401228"/>
            <a:ext cx="5246366"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C3B1CEA-5D85-42AB-95DF-BF2F02172CA4}"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9767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093A5D-CF9E-656F-6E4D-BBE26617BBEC}"/>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 uri="{C183D7F6-B498-43B3-948B-1728B52AA6E4}">
                <adec:decorative xmlns:adec="http://schemas.microsoft.com/office/drawing/2017/decorative" val="1"/>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B5151AB-126F-4C4D-9C0D-9B9B07DC1CFA}"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785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EA2F20-DFC9-8EAE-10DC-BC89113C2D4F}"/>
              </a:ext>
              <a:ext uri="{C183D7F6-B498-43B3-948B-1728B52AA6E4}">
                <adec:decorative xmlns:adec="http://schemas.microsoft.com/office/drawing/2017/decorative" val="1"/>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 uri="{C183D7F6-B498-43B3-948B-1728B52AA6E4}">
                <adec:decorative xmlns:adec="http://schemas.microsoft.com/office/drawing/2017/decorative" val="1"/>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8EB0D61-5867-4B60-96C2-F34431D24F0C}"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3807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umber Larg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 uri="{C183D7F6-B498-43B3-948B-1728B52AA6E4}">
                <adec:decorative xmlns:adec="http://schemas.microsoft.com/office/drawing/2017/decorative" val="1"/>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 uri="{C183D7F6-B498-43B3-948B-1728B52AA6E4}">
                <adec:decorative xmlns:adec="http://schemas.microsoft.com/office/drawing/2017/decorative" val="1"/>
              </a:ext>
            </a:extLst>
          </p:cNvPr>
          <p:cNvSpPr/>
          <p:nvPr/>
        </p:nvSpPr>
        <p:spPr>
          <a:xfrm>
            <a:off x="-18286" y="4719145"/>
            <a:ext cx="12221346" cy="21489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solidFill>
                  <a:schemeClr val="bg1"/>
                </a:solidFill>
                <a:latin typeface="+mn-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774365B4-2BDD-42A8-8AD0-4FD66D3F5C4E}" type="datetime2">
              <a:rPr lang="en-US" smtClean="0"/>
              <a:t>Thursday, October 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5198736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Number Large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 uri="{C183D7F6-B498-43B3-948B-1728B52AA6E4}">
                <adec:decorative xmlns:adec="http://schemas.microsoft.com/office/drawing/2017/decorative" val="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 uri="{C183D7F6-B498-43B3-948B-1728B52AA6E4}">
                <adec:decorative xmlns:adec="http://schemas.microsoft.com/office/drawing/2017/decorative" val="1"/>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 uri="{C183D7F6-B498-43B3-948B-1728B52AA6E4}">
                <adec:decorative xmlns:adec="http://schemas.microsoft.com/office/drawing/2017/decorative" val="1"/>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 uri="{C183D7F6-B498-43B3-948B-1728B52AA6E4}">
                <adec:decorative xmlns:adec="http://schemas.microsoft.com/office/drawing/2017/decorative" val="1"/>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 uri="{C183D7F6-B498-43B3-948B-1728B52AA6E4}">
                <adec:decorative xmlns:adec="http://schemas.microsoft.com/office/drawing/2017/decorative" val="1"/>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tx1"/>
                </a:solidFill>
                <a:latin typeface="+mn-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tx1"/>
                </a:solidFill>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18042AE0-E8A0-4C07-BDCE-3F5EAB477031}" type="datetime2">
              <a:rPr lang="en-US" smtClean="0"/>
              <a:t>Thursday, October 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8273461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a:t>Click to edit Master title style</a:t>
            </a:r>
            <a:endParaRPr lang="en-US" dirty="0"/>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118D1234-C791-4FA0-B7BF-3B97E1AFD349}" type="datetime2">
              <a:rPr lang="en-US" smtClean="0"/>
              <a:t>Thursday, October 2,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21379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tat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A70C64-A82F-539E-FA22-E9EDFA88F0CB}"/>
              </a:ext>
              <a:ext uri="{C183D7F6-B498-43B3-948B-1728B52AA6E4}">
                <adec:decorative xmlns:adec="http://schemas.microsoft.com/office/drawing/2017/decorative" val="1"/>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 uri="{C183D7F6-B498-43B3-948B-1728B52AA6E4}">
                <adec:decorative xmlns:adec="http://schemas.microsoft.com/office/drawing/2017/decorative" val="1"/>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 uri="{C183D7F6-B498-43B3-948B-1728B52AA6E4}">
                <adec:decorative xmlns:adec="http://schemas.microsoft.com/office/drawing/2017/decorative" val="1"/>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 uri="{C183D7F6-B498-43B3-948B-1728B52AA6E4}">
                <adec:decorative xmlns:adec="http://schemas.microsoft.com/office/drawing/2017/decorative" val="1"/>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D599FD6B-A98A-41CE-AE80-E9BFC922155F}"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79232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E952A27B-DA16-4786-8944-4B1CF34905EE}"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94245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 uri="{C183D7F6-B498-43B3-948B-1728B52AA6E4}">
                <adec:decorative xmlns:adec="http://schemas.microsoft.com/office/drawing/2017/decorative" val="1"/>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 uri="{C183D7F6-B498-43B3-948B-1728B52AA6E4}">
                <adec:decorative xmlns:adec="http://schemas.microsoft.com/office/drawing/2017/decorative" val="1"/>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 uri="{C183D7F6-B498-43B3-948B-1728B52AA6E4}">
                <adec:decorative xmlns:adec="http://schemas.microsoft.com/office/drawing/2017/decorative" val="1"/>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5DA190-1DE0-42AE-81F7-BAE9BB470D89}"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652628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 uri="{C183D7F6-B498-43B3-948B-1728B52AA6E4}">
                <adec:decorative xmlns:adec="http://schemas.microsoft.com/office/drawing/2017/decorative" val="1"/>
              </a:ext>
            </a:extLst>
          </p:cNvPr>
          <p:cNvSpPr/>
          <p:nvPr/>
        </p:nvSpPr>
        <p:spPr>
          <a:xfrm>
            <a:off x="1009651" y="1028701"/>
            <a:ext cx="10172700" cy="48005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 uri="{C183D7F6-B498-43B3-948B-1728B52AA6E4}">
                <adec:decorative xmlns:adec="http://schemas.microsoft.com/office/drawing/2017/decorative" val="1"/>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 uri="{C183D7F6-B498-43B3-948B-1728B52AA6E4}">
                <adec:decorative xmlns:adec="http://schemas.microsoft.com/office/drawing/2017/decorative" val="1"/>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2100A192-F923-4AB4-BDCC-6ACB26A0AAAE}" type="datetime2">
              <a:rPr lang="en-US" smtClean="0"/>
              <a:t>Thursday, October 2,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1156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 uri="{C183D7F6-B498-43B3-948B-1728B52AA6E4}">
                <adec:decorative xmlns:adec="http://schemas.microsoft.com/office/drawing/2017/decorative" val="1"/>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 uri="{C183D7F6-B498-43B3-948B-1728B52AA6E4}">
                <adec:decorative xmlns:adec="http://schemas.microsoft.com/office/drawing/2017/decorative" val="1"/>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 uri="{C183D7F6-B498-43B3-948B-1728B52AA6E4}">
                <adec:decorative xmlns:adec="http://schemas.microsoft.com/office/drawing/2017/decorative" val="1"/>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 uri="{C183D7F6-B498-43B3-948B-1728B52AA6E4}">
                <adec:decorative xmlns:adec="http://schemas.microsoft.com/office/drawing/2017/decorative" val="1"/>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tx1"/>
                </a:solidFill>
              </a:defRPr>
            </a:lvl1pPr>
          </a:lstStyle>
          <a:p>
            <a:fld id="{5531B838-A2A1-4E5F-8CE5-ED5C785421C8}"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4355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2">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 uri="{C183D7F6-B498-43B3-948B-1728B52AA6E4}">
                <adec:decorative xmlns:adec="http://schemas.microsoft.com/office/drawing/2017/decorative" val="1"/>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 uri="{C183D7F6-B498-43B3-948B-1728B52AA6E4}">
                <adec:decorative xmlns:adec="http://schemas.microsoft.com/office/drawing/2017/decorative" val="1"/>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 uri="{C183D7F6-B498-43B3-948B-1728B52AA6E4}">
                <adec:decorative xmlns:adec="http://schemas.microsoft.com/office/drawing/2017/decorative" val="1"/>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 uri="{C183D7F6-B498-43B3-948B-1728B52AA6E4}">
                <adec:decorative xmlns:adec="http://schemas.microsoft.com/office/drawing/2017/decorative" val="1"/>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tx1"/>
                </a:solidFill>
              </a:defRPr>
            </a:lvl1pPr>
          </a:lstStyle>
          <a:p>
            <a:pPr lvl="0"/>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lvl1pPr>
              <a:defRPr>
                <a:solidFill>
                  <a:schemeClr val="bg1"/>
                </a:solidFill>
              </a:defRPr>
            </a:lvl1pPr>
          </a:lstStyle>
          <a:p>
            <a:r>
              <a:rPr lang="en-US"/>
              <a:t>Sample Footer Text</a:t>
            </a:r>
            <a:endParaRPr lang="en-US" dirty="0"/>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tx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bg1"/>
                </a:solidFill>
              </a:defRPr>
            </a:lvl1pPr>
          </a:lstStyle>
          <a:p>
            <a:fld id="{F3769460-8E62-40CA-83A8-CB830C3D7F18}" type="datetime2">
              <a:rPr lang="en-US" smtClean="0"/>
              <a:t>Thursday, October 2,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885779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 uri="{C183D7F6-B498-43B3-948B-1728B52AA6E4}">
                <adec:decorative xmlns:adec="http://schemas.microsoft.com/office/drawing/2017/decorative" val="1"/>
              </a:ext>
            </a:extLst>
          </p:cNvPr>
          <p:cNvSpPr/>
          <p:nvPr/>
        </p:nvSpPr>
        <p:spPr>
          <a:xfrm>
            <a:off x="1009651" y="1028701"/>
            <a:ext cx="10172700" cy="4800598"/>
          </a:xfrm>
          <a:prstGeom prst="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 uri="{C183D7F6-B498-43B3-948B-1728B52AA6E4}">
                <adec:decorative xmlns:adec="http://schemas.microsoft.com/office/drawing/2017/decorative" val="1"/>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 uri="{C183D7F6-B498-43B3-948B-1728B52AA6E4}">
                <adec:decorative xmlns:adec="http://schemas.microsoft.com/office/drawing/2017/decorative" val="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4D9BF413-3F81-4C14-A195-E47B863670C3}" type="datetime2">
              <a:rPr lang="en-US" smtClean="0"/>
              <a:t>Thursday, October 2, 2025</a:t>
            </a:fld>
            <a:endParaRPr lang="en-US" dirty="0"/>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91105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Content Placeholder 3">
            <a:extLst>
              <a:ext uri="{FF2B5EF4-FFF2-40B4-BE49-F238E27FC236}">
                <a16:creationId xmlns:a16="http://schemas.microsoft.com/office/drawing/2014/main" id="{0D0CE8AB-DD53-DE37-0172-0F4C2D9FEBDA}"/>
              </a:ext>
            </a:extLst>
          </p:cNvPr>
          <p:cNvSpPr>
            <a:spLocks noGrp="1"/>
          </p:cNvSpPr>
          <p:nvPr>
            <p:ph sz="quarter" idx="15"/>
          </p:nvPr>
        </p:nvSpPr>
        <p:spPr>
          <a:xfrm>
            <a:off x="731838" y="2020824"/>
            <a:ext cx="5075237" cy="411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3467A339-2191-25DF-DA14-F9F1C27E8EBD}"/>
              </a:ext>
            </a:extLst>
          </p:cNvPr>
          <p:cNvSpPr>
            <a:spLocks noGrp="1"/>
          </p:cNvSpPr>
          <p:nvPr>
            <p:ph sz="quarter" idx="16"/>
          </p:nvPr>
        </p:nvSpPr>
        <p:spPr>
          <a:xfrm>
            <a:off x="6500813" y="2020824"/>
            <a:ext cx="5075237" cy="411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3F1486C-F518-4593-A9F9-71F14C909BBB}"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083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5D0ED8F7-2A3F-80A9-EF90-A2A4073C69D3}"/>
              </a:ext>
            </a:extLst>
          </p:cNvPr>
          <p:cNvSpPr>
            <a:spLocks noGrp="1"/>
          </p:cNvSpPr>
          <p:nvPr>
            <p:ph sz="quarter" idx="15"/>
          </p:nvPr>
        </p:nvSpPr>
        <p:spPr>
          <a:xfrm>
            <a:off x="731838" y="2020888"/>
            <a:ext cx="50736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a:extLst>
              <a:ext uri="{FF2B5EF4-FFF2-40B4-BE49-F238E27FC236}">
                <a16:creationId xmlns:a16="http://schemas.microsoft.com/office/drawing/2014/main" id="{5D723F4E-0022-57BD-B68A-67BA61881741}"/>
              </a:ext>
            </a:extLst>
          </p:cNvPr>
          <p:cNvSpPr>
            <a:spLocks noGrp="1"/>
          </p:cNvSpPr>
          <p:nvPr>
            <p:ph sz="quarter" idx="16"/>
          </p:nvPr>
        </p:nvSpPr>
        <p:spPr>
          <a:xfrm>
            <a:off x="6500813" y="2020888"/>
            <a:ext cx="50752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54DDA2C-4D95-4DB6-BF4A-4F688D05F62F}" type="datetime2">
              <a:rPr lang="en-US" smtClean="0"/>
              <a:t>Thursday, October 2,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8258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2AE4565-505C-457E-BFE9-7CA5ED3C51C4}" type="datetime2">
              <a:rPr lang="en-US" smtClean="0"/>
              <a:t>Thursday, October 2,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4969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E882EFDC-6A75-4D73-91E7-2ECC26E96D93}" type="datetime2">
              <a:rPr lang="en-US" smtClean="0"/>
              <a:t>Thursday, October 2,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91745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2"/>
            <a:ext cx="3309608" cy="38245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58207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B8D072B-0F30-4743-AD00-90BD7F92FC91}"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6599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F8FF1A8-4BF9-4B7D-9A44-0F91B76D49BD}" type="datetime2">
              <a:rPr lang="en-US" smtClean="0"/>
              <a:t>Thursday, October 2,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9021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1DC8D0-ECB3-9C81-4ADA-D2C30B00B146}"/>
              </a:ext>
              <a:ext uri="{C183D7F6-B498-43B3-948B-1728B52AA6E4}">
                <adec:decorative xmlns:adec="http://schemas.microsoft.com/office/drawing/2017/decorative" val="1"/>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 uri="{C183D7F6-B498-43B3-948B-1728B52AA6E4}">
                <adec:decorative xmlns:adec="http://schemas.microsoft.com/office/drawing/2017/decorative" val="1"/>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 uri="{C183D7F6-B498-43B3-948B-1728B52AA6E4}">
                <adec:decorative xmlns:adec="http://schemas.microsoft.com/office/drawing/2017/decorative" val="1"/>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 uri="{C183D7F6-B498-43B3-948B-1728B52AA6E4}">
                <adec:decorative xmlns:adec="http://schemas.microsoft.com/office/drawing/2017/decorative" val="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CF7636FB-A6BA-4E3C-9023-5FBFE4689724}"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566284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nclusion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17130E-6216-789E-BE08-6D1E3E75622B}"/>
              </a:ext>
              <a:ext uri="{C183D7F6-B498-43B3-948B-1728B52AA6E4}">
                <adec:decorative xmlns:adec="http://schemas.microsoft.com/office/drawing/2017/decorative" val="1"/>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 uri="{C183D7F6-B498-43B3-948B-1728B52AA6E4}">
                <adec:decorative xmlns:adec="http://schemas.microsoft.com/office/drawing/2017/decorative" val="1"/>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 uri="{C183D7F6-B498-43B3-948B-1728B52AA6E4}">
                <adec:decorative xmlns:adec="http://schemas.microsoft.com/office/drawing/2017/decorative" val="1"/>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 uri="{C183D7F6-B498-43B3-948B-1728B52AA6E4}">
                <adec:decorative xmlns:adec="http://schemas.microsoft.com/office/drawing/2017/decorative" val="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0BFE3FE3-B74C-4213-AB2F-60F99F3419C3}"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17397011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 uri="{C183D7F6-B498-43B3-948B-1728B52AA6E4}">
                <adec:decorative xmlns:adec="http://schemas.microsoft.com/office/drawing/2017/decorative" val="1"/>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 uri="{C183D7F6-B498-43B3-948B-1728B52AA6E4}">
                <adec:decorative xmlns:adec="http://schemas.microsoft.com/office/drawing/2017/decorative" val="1"/>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 uri="{C183D7F6-B498-43B3-948B-1728B52AA6E4}">
                <adec:decorative xmlns:adec="http://schemas.microsoft.com/office/drawing/2017/decorative" val="1"/>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tx1"/>
                </a:solidFill>
                <a:latin typeface="+mj-lt"/>
              </a:defRPr>
            </a:lvl1pPr>
          </a:lstStyle>
          <a:p>
            <a:pPr lvl="0"/>
            <a:r>
              <a:rPr lang="en-US"/>
              <a:t>Click to edit Master subtitle style</a:t>
            </a:r>
            <a:endParaRPr lang="en-US" dirty="0"/>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tx1"/>
                </a:solidFill>
              </a:defRPr>
            </a:lvl1pPr>
          </a:lstStyle>
          <a:p>
            <a:fld id="{B369E90C-83BE-474F-8867-84D9D4BA9A64}" type="datetime2">
              <a:rPr lang="en-US" smtClean="0"/>
              <a:t>Thursday, October 2,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80157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 uri="{C183D7F6-B498-43B3-948B-1728B52AA6E4}">
                <adec:decorative xmlns:adec="http://schemas.microsoft.com/office/drawing/2017/decorative" val="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 uri="{C183D7F6-B498-43B3-948B-1728B52AA6E4}">
                <adec:decorative xmlns:adec="http://schemas.microsoft.com/office/drawing/2017/decorative" val="1"/>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 uri="{C183D7F6-B498-43B3-948B-1728B52AA6E4}">
                <adec:decorative xmlns:adec="http://schemas.microsoft.com/office/drawing/2017/decorative" val="1"/>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 uri="{C183D7F6-B498-43B3-948B-1728B52AA6E4}">
                <adec:decorative xmlns:adec="http://schemas.microsoft.com/office/drawing/2017/decorative" val="1"/>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 uri="{C183D7F6-B498-43B3-948B-1728B52AA6E4}">
                <adec:decorative xmlns:adec="http://schemas.microsoft.com/office/drawing/2017/decorative" val="1"/>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 uri="{C183D7F6-B498-43B3-948B-1728B52AA6E4}">
                <adec:decorative xmlns:adec="http://schemas.microsoft.com/office/drawing/2017/decorative" val="1"/>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tx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tx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B5CA67-94ED-4C14-9B73-CCE5A85B4E93}"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5861105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2">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C38FEA-146D-53B3-36B0-5CBD8040636E}"/>
              </a:ext>
              <a:ext uri="{C183D7F6-B498-43B3-948B-1728B52AA6E4}">
                <adec:decorative xmlns:adec="http://schemas.microsoft.com/office/drawing/2017/decorative" val="1"/>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 uri="{C183D7F6-B498-43B3-948B-1728B52AA6E4}">
                <adec:decorative xmlns:adec="http://schemas.microsoft.com/office/drawing/2017/decorative" val="1"/>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 uri="{C183D7F6-B498-43B3-948B-1728B52AA6E4}">
                <adec:decorative xmlns:adec="http://schemas.microsoft.com/office/drawing/2017/decorative" val="1"/>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 uri="{C183D7F6-B498-43B3-948B-1728B52AA6E4}">
                <adec:decorative xmlns:adec="http://schemas.microsoft.com/office/drawing/2017/decorative" val="1"/>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a:t>Click to edit Master subtitle style</a:t>
            </a:r>
            <a:endParaRPr lang="en-US" dirty="0"/>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7723C116-3055-4F7F-9A49-EB260F9EF6F6}" type="datetime2">
              <a:rPr lang="en-US" smtClean="0"/>
              <a:t>Thursday, October 2,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1851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E2F783-0ED7-1F0B-219A-198549E350DD}"/>
              </a:ext>
              <a:ext uri="{C183D7F6-B498-43B3-948B-1728B52AA6E4}">
                <adec:decorative xmlns:adec="http://schemas.microsoft.com/office/drawing/2017/decorative" val="1"/>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 uri="{C183D7F6-B498-43B3-948B-1728B52AA6E4}">
                <adec:decorative xmlns:adec="http://schemas.microsoft.com/office/drawing/2017/decorative" val="1"/>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 uri="{C183D7F6-B498-43B3-948B-1728B52AA6E4}">
                <adec:decorative xmlns:adec="http://schemas.microsoft.com/office/drawing/2017/decorative" val="1"/>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 uri="{C183D7F6-B498-43B3-948B-1728B52AA6E4}">
                <adec:decorative xmlns:adec="http://schemas.microsoft.com/office/drawing/2017/decorative" val="1"/>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a:t>Click to edit Master subtitle style</a:t>
            </a:r>
            <a:endParaRPr lang="en-US" dirty="0"/>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A6A5EF91-D53E-428D-B2CB-7C1F753E44DB}" type="datetime2">
              <a:rPr lang="en-US" smtClean="0"/>
              <a:t>Thursday, October 2,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551022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 uri="{C183D7F6-B498-43B3-948B-1728B52AA6E4}">
                <adec:decorative xmlns:adec="http://schemas.microsoft.com/office/drawing/2017/decorative" val="1"/>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 uri="{C183D7F6-B498-43B3-948B-1728B52AA6E4}">
                <adec:decorative xmlns:adec="http://schemas.microsoft.com/office/drawing/2017/decorative" val="1"/>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 uri="{C183D7F6-B498-43B3-948B-1728B52AA6E4}">
                <adec:decorative xmlns:adec="http://schemas.microsoft.com/office/drawing/2017/decorative" val="1"/>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 uri="{C183D7F6-B498-43B3-948B-1728B52AA6E4}">
                <adec:decorative xmlns:adec="http://schemas.microsoft.com/office/drawing/2017/decorative" val="1"/>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 uri="{C183D7F6-B498-43B3-948B-1728B52AA6E4}">
                <adec:decorative xmlns:adec="http://schemas.microsoft.com/office/drawing/2017/decorative" val="1"/>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 uri="{C183D7F6-B498-43B3-948B-1728B52AA6E4}">
                <adec:decorative xmlns:adec="http://schemas.microsoft.com/office/drawing/2017/decorative" val="1"/>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 uri="{C183D7F6-B498-43B3-948B-1728B52AA6E4}">
                <adec:decorative xmlns:adec="http://schemas.microsoft.com/office/drawing/2017/decorative" val="0"/>
              </a:ext>
            </a:extLst>
          </p:cNvPr>
          <p:cNvSpPr>
            <a:spLocks noGrp="1"/>
          </p:cNvSpPr>
          <p:nvPr>
            <p:ph type="title"/>
          </p:nvPr>
        </p:nvSpPr>
        <p:spPr>
          <a:xfrm>
            <a:off x="3657600" y="2807208"/>
            <a:ext cx="7772400" cy="3346704"/>
          </a:xfrm>
        </p:spPr>
        <p:txBody>
          <a:bodyPr anchor="t">
            <a:normAutofit/>
          </a:bodyPr>
          <a:lstStyle>
            <a:lvl1pPr>
              <a:lnSpc>
                <a:spcPct val="110000"/>
              </a:lnSpc>
              <a:defRPr sz="5400" cap="all" spc="700" baseline="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B4EA7F42-44CA-4E2D-BE54-54E50F1A95AA}"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3745944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 uri="{C183D7F6-B498-43B3-948B-1728B52AA6E4}">
                <adec:decorative xmlns:adec="http://schemas.microsoft.com/office/drawing/2017/decorative" val="1"/>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 uri="{C183D7F6-B498-43B3-948B-1728B52AA6E4}">
                <adec:decorative xmlns:adec="http://schemas.microsoft.com/office/drawing/2017/decorative" val="1"/>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39174FB3-ACF6-4A9B-9D1F-91EEB8A6966E}" type="datetime2">
              <a:rPr lang="en-US" smtClean="0"/>
              <a:t>Thursday, October 2,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789" r:id="rId1"/>
    <p:sldLayoutId id="2147483662" r:id="rId2"/>
    <p:sldLayoutId id="2147483788" r:id="rId3"/>
    <p:sldLayoutId id="2147483792" r:id="rId4"/>
    <p:sldLayoutId id="2147483785" r:id="rId5"/>
    <p:sldLayoutId id="2147483781" r:id="rId6"/>
    <p:sldLayoutId id="2147483783" r:id="rId7"/>
    <p:sldLayoutId id="2147483784" r:id="rId8"/>
    <p:sldLayoutId id="2147483729" r:id="rId9"/>
    <p:sldLayoutId id="2147483810" r:id="rId10"/>
    <p:sldLayoutId id="2147483716" r:id="rId11"/>
    <p:sldLayoutId id="2147483841" r:id="rId12"/>
    <p:sldLayoutId id="2147483679" r:id="rId13"/>
    <p:sldLayoutId id="2147483680" r:id="rId14"/>
    <p:sldLayoutId id="2147483681" r:id="rId15"/>
    <p:sldLayoutId id="2147483778" r:id="rId16"/>
    <p:sldLayoutId id="2147483797" r:id="rId17"/>
    <p:sldLayoutId id="2147483794" r:id="rId18"/>
    <p:sldLayoutId id="2147483690" r:id="rId19"/>
    <p:sldLayoutId id="2147483707" r:id="rId20"/>
    <p:sldLayoutId id="2147483708" r:id="rId21"/>
    <p:sldLayoutId id="2147483848" r:id="rId22"/>
    <p:sldLayoutId id="2147483849" r:id="rId23"/>
    <p:sldLayoutId id="2147483694" r:id="rId24"/>
    <p:sldLayoutId id="2147483803" r:id="rId25"/>
    <p:sldLayoutId id="2147483824" r:id="rId26"/>
    <p:sldLayoutId id="2147483770" r:id="rId27"/>
    <p:sldLayoutId id="2147483801" r:id="rId28"/>
    <p:sldLayoutId id="2147483808" r:id="rId29"/>
    <p:sldLayoutId id="2147483672" r:id="rId30"/>
    <p:sldLayoutId id="2147483804" r:id="rId31"/>
    <p:sldLayoutId id="2147483696" r:id="rId32"/>
    <p:sldLayoutId id="2147483845" r:id="rId33"/>
    <p:sldLayoutId id="2147483846" r:id="rId34"/>
    <p:sldLayoutId id="2147483847" r:id="rId35"/>
    <p:sldLayoutId id="2147483826" r:id="rId36"/>
    <p:sldLayoutId id="2147483775" r:id="rId37"/>
    <p:sldLayoutId id="2147483823" r:id="rId38"/>
    <p:sldLayoutId id="2147483842" r:id="rId39"/>
    <p:sldLayoutId id="2147483843" r:id="rId40"/>
    <p:sldLayoutId id="2147483844" r:id="rId41"/>
    <p:sldLayoutId id="2147483664" r:id="rId42"/>
    <p:sldLayoutId id="2147483665" r:id="rId43"/>
    <p:sldLayoutId id="2147483666" r:id="rId44"/>
    <p:sldLayoutId id="2147483667" r:id="rId45"/>
    <p:sldLayoutId id="2147483668" r:id="rId46"/>
    <p:sldLayoutId id="2147483669" r:id="rId47"/>
    <p:sldLayoutId id="2147483685" r:id="rId48"/>
    <p:sldLayoutId id="2147483730" r:id="rId49"/>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5BE78-1B6C-579C-68BD-A7FE7505C2B6}"/>
              </a:ext>
            </a:extLst>
          </p:cNvPr>
          <p:cNvSpPr>
            <a:spLocks noGrp="1"/>
          </p:cNvSpPr>
          <p:nvPr>
            <p:ph type="ctrTitle"/>
          </p:nvPr>
        </p:nvSpPr>
        <p:spPr>
          <a:xfrm>
            <a:off x="3557016" y="987552"/>
            <a:ext cx="7644384" cy="2944368"/>
          </a:xfrm>
        </p:spPr>
        <p:txBody>
          <a:bodyPr anchor="b">
            <a:normAutofit/>
          </a:bodyPr>
          <a:lstStyle/>
          <a:p>
            <a:r>
              <a:rPr lang="en-US" dirty="0"/>
              <a:t>Rachel Foster HR Consulting</a:t>
            </a:r>
          </a:p>
        </p:txBody>
      </p:sp>
      <p:sp>
        <p:nvSpPr>
          <p:cNvPr id="3" name="Subtitle 2">
            <a:extLst>
              <a:ext uri="{FF2B5EF4-FFF2-40B4-BE49-F238E27FC236}">
                <a16:creationId xmlns:a16="http://schemas.microsoft.com/office/drawing/2014/main" id="{D381C523-6AFC-A71A-02D5-F300BB110E71}"/>
              </a:ext>
            </a:extLst>
          </p:cNvPr>
          <p:cNvSpPr>
            <a:spLocks noGrp="1"/>
          </p:cNvSpPr>
          <p:nvPr>
            <p:ph type="subTitle" idx="1"/>
          </p:nvPr>
        </p:nvSpPr>
        <p:spPr>
          <a:xfrm>
            <a:off x="3538728" y="5294376"/>
            <a:ext cx="7644384" cy="1078992"/>
          </a:xfrm>
        </p:spPr>
        <p:txBody>
          <a:bodyPr anchor="ctr">
            <a:normAutofit fontScale="70000" lnSpcReduction="20000"/>
          </a:bodyPr>
          <a:lstStyle/>
          <a:p>
            <a:r>
              <a:rPr lang="en-US" dirty="0"/>
              <a:t>Professional HR solutions tailored for your business needs</a:t>
            </a:r>
          </a:p>
          <a:p>
            <a:br>
              <a:rPr lang="en-US" dirty="0"/>
            </a:br>
            <a:r>
              <a:rPr lang="en-US" dirty="0"/>
              <a:t>Focus on organizations that need major projects implemented or structure with </a:t>
            </a:r>
            <a:r>
              <a:rPr lang="en-US" dirty="0" err="1"/>
              <a:t>hr</a:t>
            </a:r>
            <a:r>
              <a:rPr lang="en-US" dirty="0"/>
              <a:t> compliance, processes, and retention</a:t>
            </a:r>
          </a:p>
        </p:txBody>
      </p:sp>
    </p:spTree>
    <p:extLst>
      <p:ext uri="{BB962C8B-B14F-4D97-AF65-F5344CB8AC3E}">
        <p14:creationId xmlns:p14="http://schemas.microsoft.com/office/powerpoint/2010/main" val="31246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42" presetClass="entr" presetSubtype="0" fill="hold" grpId="1" nodeType="withEffect">
                                  <p:stCondLst>
                                    <p:cond delay="250"/>
                                  </p:stCondLst>
                                  <p:iterate type="wd">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8AB50-A432-798D-3FEC-ED36BAAA8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BDAC3-5CC2-563E-A3B6-47040F13A25B}"/>
              </a:ext>
            </a:extLst>
          </p:cNvPr>
          <p:cNvSpPr>
            <a:spLocks noGrp="1"/>
          </p:cNvSpPr>
          <p:nvPr>
            <p:ph type="title"/>
          </p:nvPr>
        </p:nvSpPr>
        <p:spPr>
          <a:xfrm>
            <a:off x="731520" y="312572"/>
            <a:ext cx="6858000" cy="923544"/>
          </a:xfrm>
        </p:spPr>
        <p:txBody>
          <a:bodyPr anchor="b">
            <a:normAutofit/>
          </a:bodyPr>
          <a:lstStyle/>
          <a:p>
            <a:r>
              <a:rPr lang="en-US" dirty="0"/>
              <a:t>Sample of Projects Completed</a:t>
            </a:r>
          </a:p>
        </p:txBody>
      </p:sp>
      <p:sp>
        <p:nvSpPr>
          <p:cNvPr id="4" name="Content Placeholder 3">
            <a:extLst>
              <a:ext uri="{FF2B5EF4-FFF2-40B4-BE49-F238E27FC236}">
                <a16:creationId xmlns:a16="http://schemas.microsoft.com/office/drawing/2014/main" id="{34667EEB-B975-FF64-FBB7-51A6EC9011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71600"/>
            <a:ext cx="7574280" cy="4617720"/>
          </a:xfrm>
        </p:spPr>
        <p:txBody>
          <a:bodyPr>
            <a:noAutofit/>
          </a:bodyPr>
          <a:lstStyle/>
          <a:p>
            <a:pPr lvl="0"/>
            <a:r>
              <a:rPr lang="en-US" dirty="0"/>
              <a:t>Special employee engagement events and recognition</a:t>
            </a:r>
          </a:p>
          <a:p>
            <a:pPr lvl="0"/>
            <a:r>
              <a:rPr lang="en-US" dirty="0"/>
              <a:t> Organized HR tickets and training with </a:t>
            </a:r>
            <a:r>
              <a:rPr lang="en-US" dirty="0" err="1"/>
              <a:t>WorkDay</a:t>
            </a:r>
            <a:endParaRPr lang="en-US" dirty="0"/>
          </a:p>
          <a:p>
            <a:pPr lvl="0"/>
            <a:r>
              <a:rPr lang="en-US" dirty="0"/>
              <a:t>Team development processes and guidance</a:t>
            </a:r>
          </a:p>
          <a:p>
            <a:pPr lvl="0"/>
            <a:r>
              <a:rPr lang="en-US" dirty="0"/>
              <a:t>Assist and manage massive organizational changes like </a:t>
            </a:r>
            <a:r>
              <a:rPr lang="en-US" dirty="0" err="1"/>
              <a:t>relos</a:t>
            </a:r>
            <a:r>
              <a:rPr lang="en-US" dirty="0"/>
              <a:t>, acquisitions, etc.</a:t>
            </a:r>
          </a:p>
          <a:p>
            <a:pPr lvl="0"/>
            <a:r>
              <a:rPr lang="en-US" dirty="0"/>
              <a:t>Training, development and support to other HR department managers and leaders</a:t>
            </a:r>
          </a:p>
        </p:txBody>
      </p:sp>
      <p:pic>
        <p:nvPicPr>
          <p:cNvPr id="5" name="Content Placeholder 4" descr="Part of intimate business details series - close up of details around us in the workspace.">
            <a:extLst>
              <a:ext uri="{FF2B5EF4-FFF2-40B4-BE49-F238E27FC236}">
                <a16:creationId xmlns:a16="http://schemas.microsoft.com/office/drawing/2014/main" id="{4611885C-E7C8-1730-B87E-83D762FF9F3B}"/>
              </a:ext>
            </a:extLst>
          </p:cNvPr>
          <p:cNvPicPr>
            <a:picLocks noGrp="1" noChangeAspect="1"/>
          </p:cNvPicPr>
          <p:nvPr>
            <p:ph type="pic" sz="quarter" idx="15"/>
          </p:nvPr>
        </p:nvPicPr>
        <p:blipFill>
          <a:blip r:embed="rId3"/>
          <a:srcRect l="33211" r="27209" b="2"/>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3086874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500B-C071-BC3A-CC63-6C881B889A8A}"/>
              </a:ext>
            </a:extLst>
          </p:cNvPr>
          <p:cNvSpPr>
            <a:spLocks noGrp="1"/>
          </p:cNvSpPr>
          <p:nvPr>
            <p:ph type="title"/>
          </p:nvPr>
        </p:nvSpPr>
        <p:spPr>
          <a:xfrm>
            <a:off x="731520" y="2596896"/>
            <a:ext cx="8933688" cy="3566160"/>
          </a:xfrm>
        </p:spPr>
        <p:txBody>
          <a:bodyPr anchor="b">
            <a:normAutofit/>
          </a:bodyPr>
          <a:lstStyle/>
          <a:p>
            <a:r>
              <a:rPr lang="en-US"/>
              <a:t>Conclusion</a:t>
            </a:r>
          </a:p>
        </p:txBody>
      </p:sp>
    </p:spTree>
    <p:extLst>
      <p:ext uri="{BB962C8B-B14F-4D97-AF65-F5344CB8AC3E}">
        <p14:creationId xmlns:p14="http://schemas.microsoft.com/office/powerpoint/2010/main" val="4206265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D4ED-62B8-3C58-73DF-F34D5094DD27}"/>
              </a:ext>
            </a:extLst>
          </p:cNvPr>
          <p:cNvSpPr>
            <a:spLocks noGrp="1"/>
          </p:cNvSpPr>
          <p:nvPr>
            <p:ph type="title"/>
          </p:nvPr>
        </p:nvSpPr>
        <p:spPr>
          <a:xfrm>
            <a:off x="1033272" y="347472"/>
            <a:ext cx="9985248" cy="960120"/>
          </a:xfrm>
        </p:spPr>
        <p:txBody>
          <a:bodyPr anchor="b">
            <a:normAutofit/>
          </a:bodyPr>
          <a:lstStyle/>
          <a:p>
            <a:r>
              <a:rPr lang="en-US"/>
              <a:t>Partnering for Strategic HR Success</a:t>
            </a:r>
          </a:p>
        </p:txBody>
      </p:sp>
      <p:graphicFrame>
        <p:nvGraphicFramePr>
          <p:cNvPr id="4" name="Content Placeholder 3">
            <a:extLst>
              <a:ext uri="{FF2B5EF4-FFF2-40B4-BE49-F238E27FC236}">
                <a16:creationId xmlns:a16="http://schemas.microsoft.com/office/drawing/2014/main" id="{A1C43D15-0C0C-4617-9F5F-7C2B8523B60D}"/>
              </a:ext>
            </a:extLst>
          </p:cNvPr>
          <p:cNvGraphicFramePr>
            <a:graphicFrameLocks noGrp="1"/>
          </p:cNvGraphicFramePr>
          <p:nvPr>
            <p:ph idx="1"/>
            <p:extLst>
              <p:ext uri="{D42A27DB-BD31-4B8C-83A1-F6EECF244321}">
                <p14:modId xmlns:p14="http://schemas.microsoft.com/office/powerpoint/2010/main" val="161201704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033272" y="1563624"/>
          <a:ext cx="998524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2741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9F26-D1AB-5EEC-2894-4B7707C17C8B}"/>
              </a:ext>
            </a:extLst>
          </p:cNvPr>
          <p:cNvSpPr>
            <a:spLocks noGrp="1"/>
          </p:cNvSpPr>
          <p:nvPr>
            <p:ph type="title"/>
          </p:nvPr>
        </p:nvSpPr>
        <p:spPr>
          <a:xfrm>
            <a:off x="731520" y="2596896"/>
            <a:ext cx="8933688" cy="3566160"/>
          </a:xfrm>
        </p:spPr>
        <p:txBody>
          <a:bodyPr anchor="b">
            <a:normAutofit/>
          </a:bodyPr>
          <a:lstStyle/>
          <a:p>
            <a:r>
              <a:rPr lang="en-US"/>
              <a:t>Introduction</a:t>
            </a:r>
          </a:p>
        </p:txBody>
      </p:sp>
    </p:spTree>
    <p:extLst>
      <p:ext uri="{BB962C8B-B14F-4D97-AF65-F5344CB8AC3E}">
        <p14:creationId xmlns:p14="http://schemas.microsoft.com/office/powerpoint/2010/main" val="176042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8AD8-B182-7C51-BD03-A5E22CAC527F}"/>
              </a:ext>
            </a:extLst>
          </p:cNvPr>
          <p:cNvSpPr>
            <a:spLocks noGrp="1"/>
          </p:cNvSpPr>
          <p:nvPr>
            <p:ph type="title"/>
          </p:nvPr>
        </p:nvSpPr>
        <p:spPr>
          <a:xfrm>
            <a:off x="731520" y="312572"/>
            <a:ext cx="6858000" cy="923544"/>
          </a:xfrm>
        </p:spPr>
        <p:txBody>
          <a:bodyPr anchor="b">
            <a:normAutofit/>
          </a:bodyPr>
          <a:lstStyle/>
          <a:p>
            <a:r>
              <a:rPr lang="en-US"/>
              <a:t>Rachel Foster – HR Consulting Profile</a:t>
            </a:r>
          </a:p>
        </p:txBody>
      </p:sp>
      <p:sp>
        <p:nvSpPr>
          <p:cNvPr id="4" name="Content Placeholder 3">
            <a:extLst>
              <a:ext uri="{FF2B5EF4-FFF2-40B4-BE49-F238E27FC236}">
                <a16:creationId xmlns:a16="http://schemas.microsoft.com/office/drawing/2014/main" id="{F9750C0F-78E6-E692-AADA-2D3652F065D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80744"/>
            <a:ext cx="6858000" cy="4608576"/>
          </a:xfrm>
        </p:spPr>
        <p:txBody>
          <a:bodyPr>
            <a:normAutofit/>
          </a:bodyPr>
          <a:lstStyle/>
          <a:p>
            <a:pPr marL="0" indent="0">
              <a:spcBef>
                <a:spcPts val="2500"/>
              </a:spcBef>
              <a:buFont typeface="Arial" panose="020B0604020202020204" pitchFamily="34" charset="0"/>
              <a:buNone/>
            </a:pPr>
            <a:r>
              <a:rPr lang="en-US" b="1" dirty="0"/>
              <a:t>Experienced HR Leadership</a:t>
            </a:r>
          </a:p>
          <a:p>
            <a:pPr marL="0" lvl="1" indent="0">
              <a:buFont typeface="Arial" panose="020B0604020202020204" pitchFamily="34" charset="0"/>
              <a:buNone/>
            </a:pPr>
            <a:r>
              <a:rPr dirty="0"/>
              <a:t>Rachel Foster has over </a:t>
            </a:r>
            <a:r>
              <a:rPr lang="en-US" dirty="0"/>
              <a:t>20</a:t>
            </a:r>
            <a:r>
              <a:rPr dirty="0"/>
              <a:t> years of experience leading HR transformations</a:t>
            </a:r>
            <a:r>
              <a:rPr lang="en-US" dirty="0"/>
              <a:t> and projects</a:t>
            </a:r>
            <a:r>
              <a:rPr dirty="0"/>
              <a:t> across multiple industries including healthcare and retail.</a:t>
            </a:r>
            <a:endParaRPr lang="en-US" dirty="0"/>
          </a:p>
          <a:p>
            <a:pPr marL="0" indent="0">
              <a:spcBef>
                <a:spcPts val="2500"/>
              </a:spcBef>
              <a:buFont typeface="Arial" panose="020B0604020202020204" pitchFamily="34" charset="0"/>
              <a:buNone/>
            </a:pPr>
            <a:r>
              <a:rPr lang="en-US" b="1" dirty="0"/>
              <a:t>Strategic People Alignment</a:t>
            </a:r>
          </a:p>
          <a:p>
            <a:pPr marL="0" lvl="1" indent="0">
              <a:buFont typeface="Arial" panose="020B0604020202020204" pitchFamily="34" charset="0"/>
              <a:buNone/>
            </a:pPr>
            <a:r>
              <a:rPr dirty="0"/>
              <a:t>She focuses on aligning people strategy with business goals during growth and </a:t>
            </a:r>
            <a:r>
              <a:rPr lang="en-US" dirty="0"/>
              <a:t>alignment </a:t>
            </a:r>
            <a:r>
              <a:rPr dirty="0"/>
              <a:t>phases.</a:t>
            </a:r>
            <a:endParaRPr lang="en-US" dirty="0"/>
          </a:p>
          <a:p>
            <a:pPr marL="0" indent="0">
              <a:spcBef>
                <a:spcPts val="2500"/>
              </a:spcBef>
              <a:buFont typeface="Arial" panose="020B0604020202020204" pitchFamily="34" charset="0"/>
              <a:buNone/>
            </a:pPr>
            <a:r>
              <a:rPr lang="en-US" b="1" dirty="0"/>
              <a:t>Inclusive Culture Building</a:t>
            </a:r>
          </a:p>
          <a:p>
            <a:pPr marL="0" lvl="1" indent="0">
              <a:buFont typeface="Arial" panose="020B0604020202020204" pitchFamily="34" charset="0"/>
              <a:buNone/>
            </a:pPr>
            <a:r>
              <a:rPr dirty="0"/>
              <a:t>Rachel drives organizational change by building inclusive cultures and implementing high-impact HR policies.</a:t>
            </a:r>
            <a:endParaRPr lang="en-US" dirty="0"/>
          </a:p>
          <a:p>
            <a:pPr marL="0" indent="0">
              <a:spcBef>
                <a:spcPts val="2500"/>
              </a:spcBef>
              <a:buFont typeface="Arial" panose="020B0604020202020204" pitchFamily="34" charset="0"/>
              <a:buNone/>
            </a:pPr>
            <a:r>
              <a:rPr lang="en-US" b="1" dirty="0"/>
              <a:t>Data-Driven Consulting Approach</a:t>
            </a:r>
          </a:p>
          <a:p>
            <a:pPr marL="0" lvl="1" indent="0">
              <a:buFont typeface="Arial" panose="020B0604020202020204" pitchFamily="34" charset="0"/>
              <a:buNone/>
            </a:pPr>
            <a:r>
              <a:rPr dirty="0"/>
              <a:t>Her collaborative and data-driven approach ensures compliance and long-term success for client organizations.</a:t>
            </a:r>
            <a:endParaRPr lang="en-US" dirty="0"/>
          </a:p>
        </p:txBody>
      </p:sp>
      <p:pic>
        <p:nvPicPr>
          <p:cNvPr id="5" name="Content Placeholder 4" descr="Full length shot of two young businesswomen talking while walking through their office">
            <a:extLst>
              <a:ext uri="{FF2B5EF4-FFF2-40B4-BE49-F238E27FC236}">
                <a16:creationId xmlns:a16="http://schemas.microsoft.com/office/drawing/2014/main" id="{3660D392-DB9B-481E-98B5-E9CA57F5C441}"/>
              </a:ext>
            </a:extLst>
          </p:cNvPr>
          <p:cNvPicPr>
            <a:picLocks noGrp="1" noChangeAspect="1"/>
          </p:cNvPicPr>
          <p:nvPr>
            <p:ph type="pic" sz="quarter" idx="15"/>
          </p:nvPr>
        </p:nvPicPr>
        <p:blipFill>
          <a:blip r:embed="rId3"/>
          <a:srcRect l="30871" r="25248" b="-3"/>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1719510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81A0-C893-8E41-07A6-3B14DEC0D469}"/>
              </a:ext>
            </a:extLst>
          </p:cNvPr>
          <p:cNvSpPr>
            <a:spLocks noGrp="1"/>
          </p:cNvSpPr>
          <p:nvPr>
            <p:ph type="title"/>
          </p:nvPr>
        </p:nvSpPr>
        <p:spPr>
          <a:xfrm>
            <a:off x="731520" y="2596896"/>
            <a:ext cx="8933688" cy="3566160"/>
          </a:xfrm>
        </p:spPr>
        <p:txBody>
          <a:bodyPr anchor="b">
            <a:normAutofit/>
          </a:bodyPr>
          <a:lstStyle/>
          <a:p>
            <a:r>
              <a:rPr lang="en-US"/>
              <a:t>Consulting Focus</a:t>
            </a:r>
          </a:p>
        </p:txBody>
      </p:sp>
    </p:spTree>
    <p:extLst>
      <p:ext uri="{BB962C8B-B14F-4D97-AF65-F5344CB8AC3E}">
        <p14:creationId xmlns:p14="http://schemas.microsoft.com/office/powerpoint/2010/main" val="1143691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6771-28A3-C12B-2B2C-BAE69B24CD2E}"/>
              </a:ext>
            </a:extLst>
          </p:cNvPr>
          <p:cNvSpPr>
            <a:spLocks noGrp="1"/>
          </p:cNvSpPr>
          <p:nvPr>
            <p:ph type="title"/>
          </p:nvPr>
        </p:nvSpPr>
        <p:spPr>
          <a:xfrm>
            <a:off x="731520" y="312572"/>
            <a:ext cx="6858000" cy="923544"/>
          </a:xfrm>
        </p:spPr>
        <p:txBody>
          <a:bodyPr anchor="b">
            <a:normAutofit/>
          </a:bodyPr>
          <a:lstStyle/>
          <a:p>
            <a:r>
              <a:rPr lang="en-US"/>
              <a:t>Empowering Growth Through People Strategy</a:t>
            </a:r>
          </a:p>
        </p:txBody>
      </p:sp>
      <p:sp>
        <p:nvSpPr>
          <p:cNvPr id="4" name="Content Placeholder 3">
            <a:extLst>
              <a:ext uri="{FF2B5EF4-FFF2-40B4-BE49-F238E27FC236}">
                <a16:creationId xmlns:a16="http://schemas.microsoft.com/office/drawing/2014/main" id="{B674C043-32E7-363E-0B47-1333997664D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80744"/>
            <a:ext cx="6858000" cy="4608576"/>
          </a:xfrm>
        </p:spPr>
        <p:txBody>
          <a:bodyPr>
            <a:normAutofit/>
          </a:bodyPr>
          <a:lstStyle/>
          <a:p>
            <a:pPr marL="0" indent="0">
              <a:spcBef>
                <a:spcPts val="2500"/>
              </a:spcBef>
              <a:buFont typeface="Arial" panose="020B0604020202020204" pitchFamily="34" charset="0"/>
              <a:buNone/>
            </a:pPr>
            <a:r>
              <a:rPr lang="en-US" b="1"/>
              <a:t>Strategic People Initiatives</a:t>
            </a:r>
          </a:p>
          <a:p>
            <a:pPr marL="0" lvl="1" indent="0">
              <a:buFont typeface="Arial" panose="020B0604020202020204" pitchFamily="34" charset="0"/>
              <a:buNone/>
            </a:pPr>
            <a:r>
              <a:t>Focus on aligning HR strategies with business goals to support growth and transformation effectively.</a:t>
            </a:r>
            <a:endParaRPr lang="en-US"/>
          </a:p>
          <a:p>
            <a:pPr marL="0" indent="0">
              <a:spcBef>
                <a:spcPts val="2500"/>
              </a:spcBef>
              <a:buFont typeface="Arial" panose="020B0604020202020204" pitchFamily="34" charset="0"/>
              <a:buNone/>
            </a:pPr>
            <a:r>
              <a:rPr lang="en-US" b="1"/>
              <a:t>HR Model Redesign</a:t>
            </a:r>
          </a:p>
          <a:p>
            <a:pPr marL="0" lvl="1" indent="0">
              <a:buFont typeface="Arial" panose="020B0604020202020204" pitchFamily="34" charset="0"/>
              <a:buNone/>
            </a:pPr>
            <a:r>
              <a:t>Redesigning HR Business Partner models to improve service delivery and organizational effectiveness.</a:t>
            </a:r>
            <a:endParaRPr lang="en-US"/>
          </a:p>
          <a:p>
            <a:pPr marL="0" indent="0">
              <a:spcBef>
                <a:spcPts val="2500"/>
              </a:spcBef>
              <a:buFont typeface="Arial" panose="020B0604020202020204" pitchFamily="34" charset="0"/>
              <a:buNone/>
            </a:pPr>
            <a:r>
              <a:rPr lang="en-US" b="1"/>
              <a:t>Policy and Compliance</a:t>
            </a:r>
          </a:p>
          <a:p>
            <a:pPr marL="0" lvl="1" indent="0">
              <a:buFont typeface="Arial" panose="020B0604020202020204" pitchFamily="34" charset="0"/>
              <a:buNone/>
            </a:pPr>
            <a:r>
              <a:t>Implementing policies that foster employee engagement, legal compliance, and organizational integrity.</a:t>
            </a:r>
            <a:endParaRPr lang="en-US"/>
          </a:p>
          <a:p>
            <a:pPr marL="0" indent="0">
              <a:spcBef>
                <a:spcPts val="2500"/>
              </a:spcBef>
              <a:buFont typeface="Arial" panose="020B0604020202020204" pitchFamily="34" charset="0"/>
              <a:buNone/>
            </a:pPr>
            <a:r>
              <a:rPr lang="en-US" b="1"/>
              <a:t>Agile Consulting Partnership</a:t>
            </a:r>
          </a:p>
          <a:p>
            <a:pPr marL="0" lvl="1" indent="0">
              <a:buFont typeface="Arial" panose="020B0604020202020204" pitchFamily="34" charset="0"/>
              <a:buNone/>
            </a:pPr>
            <a:r>
              <a:t>Offering agile, cost-effective, and results-driven HR consulting services to drive transformation.</a:t>
            </a:r>
            <a:endParaRPr lang="en-US"/>
          </a:p>
        </p:txBody>
      </p:sp>
      <p:pic>
        <p:nvPicPr>
          <p:cNvPr id="5" name="Content Placeholder 4" descr="We should shake on that">
            <a:extLst>
              <a:ext uri="{FF2B5EF4-FFF2-40B4-BE49-F238E27FC236}">
                <a16:creationId xmlns:a16="http://schemas.microsoft.com/office/drawing/2014/main" id="{36B83AF9-E686-4B95-A6DC-F71FC1E71009}"/>
              </a:ext>
            </a:extLst>
          </p:cNvPr>
          <p:cNvPicPr>
            <a:picLocks noGrp="1" noChangeAspect="1"/>
          </p:cNvPicPr>
          <p:nvPr>
            <p:ph type="pic" sz="quarter" idx="15"/>
          </p:nvPr>
        </p:nvPicPr>
        <p:blipFill>
          <a:blip r:embed="rId3"/>
          <a:srcRect l="34897" r="25523" b="2"/>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819648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9177-C8CF-02B5-B5EE-CA90E36F8D41}"/>
              </a:ext>
            </a:extLst>
          </p:cNvPr>
          <p:cNvSpPr>
            <a:spLocks noGrp="1"/>
          </p:cNvSpPr>
          <p:nvPr>
            <p:ph type="title"/>
          </p:nvPr>
        </p:nvSpPr>
        <p:spPr>
          <a:xfrm>
            <a:off x="731520" y="2596896"/>
            <a:ext cx="8933688" cy="3566160"/>
          </a:xfrm>
        </p:spPr>
        <p:txBody>
          <a:bodyPr anchor="b">
            <a:normAutofit/>
          </a:bodyPr>
          <a:lstStyle/>
          <a:p>
            <a:r>
              <a:rPr lang="en-US"/>
              <a:t>Core Consulting Competencies</a:t>
            </a:r>
          </a:p>
        </p:txBody>
      </p:sp>
    </p:spTree>
    <p:extLst>
      <p:ext uri="{BB962C8B-B14F-4D97-AF65-F5344CB8AC3E}">
        <p14:creationId xmlns:p14="http://schemas.microsoft.com/office/powerpoint/2010/main" val="2484694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0D4A-3E29-6186-9D3E-C31CA88C7B33}"/>
              </a:ext>
            </a:extLst>
          </p:cNvPr>
          <p:cNvSpPr>
            <a:spLocks noGrp="1"/>
          </p:cNvSpPr>
          <p:nvPr>
            <p:ph type="title"/>
          </p:nvPr>
        </p:nvSpPr>
        <p:spPr>
          <a:xfrm>
            <a:off x="731520" y="312572"/>
            <a:ext cx="6858000" cy="923544"/>
          </a:xfrm>
        </p:spPr>
        <p:txBody>
          <a:bodyPr anchor="b">
            <a:normAutofit/>
          </a:bodyPr>
          <a:lstStyle/>
          <a:p>
            <a:r>
              <a:rPr lang="en-US"/>
              <a:t>Strategic HR Capabilities</a:t>
            </a:r>
          </a:p>
        </p:txBody>
      </p:sp>
      <p:sp>
        <p:nvSpPr>
          <p:cNvPr id="4" name="Content Placeholder 3">
            <a:extLst>
              <a:ext uri="{FF2B5EF4-FFF2-40B4-BE49-F238E27FC236}">
                <a16:creationId xmlns:a16="http://schemas.microsoft.com/office/drawing/2014/main" id="{2AAA3DBA-5897-FC3A-41FB-448C097A670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80744"/>
            <a:ext cx="6858000" cy="4608576"/>
          </a:xfrm>
        </p:spPr>
        <p:txBody>
          <a:bodyPr>
            <a:normAutofit/>
          </a:bodyPr>
          <a:lstStyle/>
          <a:p>
            <a:pPr marL="0" indent="0">
              <a:spcBef>
                <a:spcPts val="2500"/>
              </a:spcBef>
              <a:buFont typeface="Arial" panose="020B0604020202020204" pitchFamily="34" charset="0"/>
              <a:buNone/>
            </a:pPr>
            <a:r>
              <a:rPr lang="en-US" b="1"/>
              <a:t>HR Strategy &amp; Leadership</a:t>
            </a:r>
          </a:p>
          <a:p>
            <a:pPr marL="0" lvl="1" indent="0">
              <a:buFont typeface="Arial" panose="020B0604020202020204" pitchFamily="34" charset="0"/>
              <a:buNone/>
            </a:pPr>
            <a:r>
              <a:t>Expertise in leading enterprise-wide HR transformations and aligning HR operations with organizational goals.</a:t>
            </a:r>
            <a:endParaRPr lang="en-US"/>
          </a:p>
          <a:p>
            <a:pPr marL="0" indent="0">
              <a:spcBef>
                <a:spcPts val="2500"/>
              </a:spcBef>
              <a:buFont typeface="Arial" panose="020B0604020202020204" pitchFamily="34" charset="0"/>
              <a:buNone/>
            </a:pPr>
            <a:r>
              <a:rPr lang="en-US" b="1"/>
              <a:t>Employee Engagement &amp; Culture</a:t>
            </a:r>
          </a:p>
          <a:p>
            <a:pPr marL="0" lvl="1" indent="0">
              <a:buFont typeface="Arial" panose="020B0604020202020204" pitchFamily="34" charset="0"/>
              <a:buNone/>
            </a:pPr>
            <a:r>
              <a:t>Implemented initiatives that increased employee engagement by 18%, improving workplace culture.</a:t>
            </a:r>
            <a:endParaRPr lang="en-US"/>
          </a:p>
          <a:p>
            <a:pPr marL="0" indent="0">
              <a:spcBef>
                <a:spcPts val="2500"/>
              </a:spcBef>
              <a:buFont typeface="Arial" panose="020B0604020202020204" pitchFamily="34" charset="0"/>
              <a:buNone/>
            </a:pPr>
            <a:r>
              <a:rPr lang="en-US" b="1"/>
              <a:t>Organizational Change &amp; Design</a:t>
            </a:r>
          </a:p>
          <a:p>
            <a:pPr marL="0" lvl="1" indent="0">
              <a:buFont typeface="Arial" panose="020B0604020202020204" pitchFamily="34" charset="0"/>
              <a:buNone/>
            </a:pPr>
            <a:r>
              <a:t>Led mergers and HR business partner transformations to optimize organizational structure and effectiveness.</a:t>
            </a:r>
            <a:endParaRPr lang="en-US"/>
          </a:p>
          <a:p>
            <a:pPr marL="0" indent="0">
              <a:spcBef>
                <a:spcPts val="2500"/>
              </a:spcBef>
              <a:buFont typeface="Arial" panose="020B0604020202020204" pitchFamily="34" charset="0"/>
              <a:buNone/>
            </a:pPr>
            <a:r>
              <a:rPr lang="en-US" b="1"/>
              <a:t>Talent Acquisition &amp; Retention</a:t>
            </a:r>
          </a:p>
          <a:p>
            <a:pPr marL="0" lvl="1" indent="0">
              <a:buFont typeface="Arial" panose="020B0604020202020204" pitchFamily="34" charset="0"/>
              <a:buNone/>
            </a:pPr>
            <a:r>
              <a:t>Reduced employee turnover and developed leadership pipelines through effective talent management.</a:t>
            </a:r>
            <a:endParaRPr lang="en-US"/>
          </a:p>
        </p:txBody>
      </p:sp>
      <p:pic>
        <p:nvPicPr>
          <p:cNvPr id="5" name="Content Placeholder 4" descr="Thinking progress, searching for idea. Businessman in a black suite with gears (progress symbol) instead of head. From small to medium and big. Arrow pointing from one to another.">
            <a:extLst>
              <a:ext uri="{FF2B5EF4-FFF2-40B4-BE49-F238E27FC236}">
                <a16:creationId xmlns:a16="http://schemas.microsoft.com/office/drawing/2014/main" id="{16C532AC-D5DF-495F-97F5-0843C5BA72B3}"/>
              </a:ext>
            </a:extLst>
          </p:cNvPr>
          <p:cNvPicPr>
            <a:picLocks noGrp="1" noChangeAspect="1"/>
          </p:cNvPicPr>
          <p:nvPr>
            <p:ph type="pic" sz="quarter" idx="15"/>
          </p:nvPr>
        </p:nvPicPr>
        <p:blipFill>
          <a:blip r:embed="rId3"/>
          <a:srcRect l="33737" r="26683" b="2"/>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50487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A3CB-C85A-6D08-13AB-EA40D416A952}"/>
              </a:ext>
            </a:extLst>
          </p:cNvPr>
          <p:cNvSpPr>
            <a:spLocks noGrp="1"/>
          </p:cNvSpPr>
          <p:nvPr>
            <p:ph type="title"/>
          </p:nvPr>
        </p:nvSpPr>
        <p:spPr>
          <a:xfrm>
            <a:off x="731520" y="312572"/>
            <a:ext cx="6858000" cy="923544"/>
          </a:xfrm>
        </p:spPr>
        <p:txBody>
          <a:bodyPr anchor="b">
            <a:normAutofit/>
          </a:bodyPr>
          <a:lstStyle/>
          <a:p>
            <a:r>
              <a:rPr lang="en-US"/>
              <a:t>Employee Relations, Policy, and Compliance</a:t>
            </a:r>
          </a:p>
        </p:txBody>
      </p:sp>
      <p:sp>
        <p:nvSpPr>
          <p:cNvPr id="4" name="Content Placeholder 3">
            <a:extLst>
              <a:ext uri="{FF2B5EF4-FFF2-40B4-BE49-F238E27FC236}">
                <a16:creationId xmlns:a16="http://schemas.microsoft.com/office/drawing/2014/main" id="{B5805112-8E2E-758D-E817-381EF8FF4A5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80744"/>
            <a:ext cx="6858000" cy="4608576"/>
          </a:xfrm>
        </p:spPr>
        <p:txBody>
          <a:bodyPr>
            <a:normAutofit/>
          </a:bodyPr>
          <a:lstStyle/>
          <a:p>
            <a:pPr marL="0" indent="0">
              <a:spcBef>
                <a:spcPts val="2500"/>
              </a:spcBef>
              <a:buFont typeface="Arial" panose="020B0604020202020204" pitchFamily="34" charset="0"/>
              <a:buNone/>
            </a:pPr>
            <a:r>
              <a:rPr lang="en-US" b="1"/>
              <a:t>Employee Relations Expertise</a:t>
            </a:r>
          </a:p>
          <a:p>
            <a:pPr marL="0" lvl="1" indent="0">
              <a:buFont typeface="Arial" panose="020B0604020202020204" pitchFamily="34" charset="0"/>
              <a:buNone/>
            </a:pPr>
            <a:r>
              <a:t>Experience managing labor relations and daily employee activities in large healthcare organizations ensures smooth workforce operations.</a:t>
            </a:r>
            <a:endParaRPr lang="en-US"/>
          </a:p>
          <a:p>
            <a:pPr marL="0" indent="0">
              <a:spcBef>
                <a:spcPts val="2500"/>
              </a:spcBef>
              <a:buFont typeface="Arial" panose="020B0604020202020204" pitchFamily="34" charset="0"/>
              <a:buNone/>
            </a:pPr>
            <a:r>
              <a:rPr lang="en-US" b="1"/>
              <a:t>Strategic Advisory Role</a:t>
            </a:r>
          </a:p>
          <a:p>
            <a:pPr marL="0" lvl="1" indent="0">
              <a:buFont typeface="Arial" panose="020B0604020202020204" pitchFamily="34" charset="0"/>
              <a:buNone/>
            </a:pPr>
            <a:r>
              <a:t>Provides expert consultation during organizational changes, ensuring legal compliance and consistency in sensitive matters.</a:t>
            </a:r>
            <a:endParaRPr lang="en-US"/>
          </a:p>
          <a:p>
            <a:pPr marL="0" indent="0">
              <a:spcBef>
                <a:spcPts val="2500"/>
              </a:spcBef>
              <a:buFont typeface="Arial" panose="020B0604020202020204" pitchFamily="34" charset="0"/>
              <a:buNone/>
            </a:pPr>
            <a:r>
              <a:rPr lang="en-US" b="1"/>
              <a:t>Policy Development and Compliance</a:t>
            </a:r>
          </a:p>
          <a:p>
            <a:pPr marL="0" lvl="1" indent="0">
              <a:buFont typeface="Arial" panose="020B0604020202020204" pitchFamily="34" charset="0"/>
              <a:buNone/>
            </a:pPr>
            <a:r>
              <a:t>Develops policies that support organizational change while maintaining a compliant and positive work environment.</a:t>
            </a:r>
            <a:endParaRPr lang="en-US"/>
          </a:p>
          <a:p>
            <a:pPr marL="0" indent="0">
              <a:spcBef>
                <a:spcPts val="2500"/>
              </a:spcBef>
              <a:buFont typeface="Arial" panose="020B0604020202020204" pitchFamily="34" charset="0"/>
              <a:buNone/>
            </a:pPr>
            <a:r>
              <a:rPr lang="en-US" b="1"/>
              <a:t>Leadership in Investigations</a:t>
            </a:r>
          </a:p>
          <a:p>
            <a:pPr marL="0" lvl="1" indent="0">
              <a:buFont typeface="Arial" panose="020B0604020202020204" pitchFamily="34" charset="0"/>
              <a:buNone/>
            </a:pPr>
            <a:r>
              <a:t>Leads complex investigations with legal significance, handling challenges with integrity and precision.</a:t>
            </a:r>
            <a:endParaRPr lang="en-US"/>
          </a:p>
        </p:txBody>
      </p:sp>
      <p:pic>
        <p:nvPicPr>
          <p:cNvPr id="5" name="Content Placeholder 4" descr="Part of intimate business details series - close up of details around us in the workspace.">
            <a:extLst>
              <a:ext uri="{FF2B5EF4-FFF2-40B4-BE49-F238E27FC236}">
                <a16:creationId xmlns:a16="http://schemas.microsoft.com/office/drawing/2014/main" id="{384B9686-A1BF-4BD5-A0D5-77AF66D3882F}"/>
              </a:ext>
            </a:extLst>
          </p:cNvPr>
          <p:cNvPicPr>
            <a:picLocks noGrp="1" noChangeAspect="1"/>
          </p:cNvPicPr>
          <p:nvPr>
            <p:ph type="pic" sz="quarter" idx="15"/>
          </p:nvPr>
        </p:nvPicPr>
        <p:blipFill>
          <a:blip r:embed="rId3"/>
          <a:srcRect l="33211" r="27209" b="2"/>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261898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D867-5EF6-6EEB-6AF2-A85E988A2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C331F-610B-12F5-1A6B-18496A7A119E}"/>
              </a:ext>
            </a:extLst>
          </p:cNvPr>
          <p:cNvSpPr>
            <a:spLocks noGrp="1"/>
          </p:cNvSpPr>
          <p:nvPr>
            <p:ph type="title"/>
          </p:nvPr>
        </p:nvSpPr>
        <p:spPr>
          <a:xfrm>
            <a:off x="731520" y="312572"/>
            <a:ext cx="6858000" cy="923544"/>
          </a:xfrm>
        </p:spPr>
        <p:txBody>
          <a:bodyPr anchor="b">
            <a:normAutofit/>
          </a:bodyPr>
          <a:lstStyle/>
          <a:p>
            <a:r>
              <a:rPr lang="en-US" dirty="0"/>
              <a:t>Sample of Projects Completed</a:t>
            </a:r>
          </a:p>
        </p:txBody>
      </p:sp>
      <p:sp>
        <p:nvSpPr>
          <p:cNvPr id="4" name="Content Placeholder 3">
            <a:extLst>
              <a:ext uri="{FF2B5EF4-FFF2-40B4-BE49-F238E27FC236}">
                <a16:creationId xmlns:a16="http://schemas.microsoft.com/office/drawing/2014/main" id="{12B5D034-AB13-461C-8874-F017CC9EA38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371600"/>
            <a:ext cx="7574280" cy="4617720"/>
          </a:xfrm>
        </p:spPr>
        <p:txBody>
          <a:bodyPr>
            <a:noAutofit/>
          </a:bodyPr>
          <a:lstStyle/>
          <a:p>
            <a:pPr lvl="0"/>
            <a:r>
              <a:rPr lang="en-US" dirty="0"/>
              <a:t>Led and implemented Beyond Feedback exit interview integration with OurDay</a:t>
            </a:r>
          </a:p>
          <a:p>
            <a:pPr lvl="0"/>
            <a:r>
              <a:rPr lang="en-US" dirty="0"/>
              <a:t>Led and implemented </a:t>
            </a:r>
            <a:r>
              <a:rPr lang="en-US" dirty="0" err="1"/>
              <a:t>FMLASource</a:t>
            </a:r>
            <a:r>
              <a:rPr lang="en-US" dirty="0"/>
              <a:t> reporting integration with OurDay</a:t>
            </a:r>
          </a:p>
          <a:p>
            <a:pPr lvl="0"/>
            <a:r>
              <a:rPr lang="en-US" dirty="0"/>
              <a:t>Led the implementation of </a:t>
            </a:r>
            <a:r>
              <a:rPr lang="en-US" dirty="0" err="1"/>
              <a:t>WorkDay</a:t>
            </a:r>
            <a:r>
              <a:rPr lang="en-US" dirty="0"/>
              <a:t> for a big organization </a:t>
            </a:r>
          </a:p>
          <a:p>
            <a:pPr lvl="0"/>
            <a:r>
              <a:rPr lang="en-US" dirty="0"/>
              <a:t>Created the I9 COVID exception policy and guided the team on the remediation policy</a:t>
            </a:r>
          </a:p>
          <a:p>
            <a:pPr lvl="0"/>
            <a:r>
              <a:rPr lang="en-US" dirty="0"/>
              <a:t>Manage and plan nonprofit organization HR budget </a:t>
            </a:r>
          </a:p>
          <a:p>
            <a:pPr lvl="0"/>
            <a:r>
              <a:rPr lang="en-US" dirty="0"/>
              <a:t>Helped Benefits with offsetting some vast projects such as employee awards and processes for their team</a:t>
            </a:r>
          </a:p>
          <a:p>
            <a:pPr lvl="0"/>
            <a:r>
              <a:rPr lang="en-US" dirty="0"/>
              <a:t>Managed the APP Recruiting and Compensation </a:t>
            </a:r>
          </a:p>
          <a:p>
            <a:pPr lvl="0"/>
            <a:r>
              <a:rPr lang="en-US" dirty="0"/>
              <a:t>Assisted in creating dashboards, metrics, and reporting for various organizations</a:t>
            </a:r>
          </a:p>
          <a:p>
            <a:pPr lvl="0"/>
            <a:r>
              <a:rPr lang="en-US" dirty="0"/>
              <a:t>Assisted with retention and engagement plans across two large organizations</a:t>
            </a:r>
          </a:p>
          <a:p>
            <a:pPr lvl="0"/>
            <a:r>
              <a:rPr lang="en-US" dirty="0"/>
              <a:t>Help develop new stay interviews and reporting</a:t>
            </a:r>
          </a:p>
          <a:p>
            <a:pPr lvl="0"/>
            <a:r>
              <a:rPr lang="en-US" dirty="0"/>
              <a:t>Managed all policies for a nonprofit</a:t>
            </a:r>
          </a:p>
        </p:txBody>
      </p:sp>
      <p:pic>
        <p:nvPicPr>
          <p:cNvPr id="5" name="Content Placeholder 4" descr="Part of intimate business details series - close up of details around us in the workspace.">
            <a:extLst>
              <a:ext uri="{FF2B5EF4-FFF2-40B4-BE49-F238E27FC236}">
                <a16:creationId xmlns:a16="http://schemas.microsoft.com/office/drawing/2014/main" id="{65069AF6-8B1C-AA04-F9D4-DC6A0847004F}"/>
              </a:ext>
            </a:extLst>
          </p:cNvPr>
          <p:cNvPicPr>
            <a:picLocks noGrp="1" noChangeAspect="1"/>
          </p:cNvPicPr>
          <p:nvPr>
            <p:ph type="pic" sz="quarter" idx="15"/>
          </p:nvPr>
        </p:nvPicPr>
        <p:blipFill>
          <a:blip r:embed="rId3"/>
          <a:srcRect l="33211" r="27209" b="2"/>
          <a:stretch>
            <a:fillRect/>
          </a:stretch>
        </p:blipFill>
        <p:spPr>
          <a:xfrm>
            <a:off x="8491126" y="603504"/>
            <a:ext cx="3085177" cy="5202936"/>
          </a:xfrm>
          <a:prstGeom prst="rect">
            <a:avLst/>
          </a:prstGeom>
          <a:noFill/>
        </p:spPr>
      </p:pic>
    </p:spTree>
    <p:extLst>
      <p:ext uri="{BB962C8B-B14F-4D97-AF65-F5344CB8AC3E}">
        <p14:creationId xmlns:p14="http://schemas.microsoft.com/office/powerpoint/2010/main" val="1083927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GradientRise">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D279CDD-1FB7-427E-9208-ECF0EB941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753F6F-88D8-493D-A089-0923419088E5}">
  <ds:schemaRefs>
    <ds:schemaRef ds:uri="http://schemas.microsoft.com/sharepoint/v3/contenttype/forms"/>
  </ds:schemaRefs>
</ds:datastoreItem>
</file>

<file path=customXml/itemProps3.xml><?xml version="1.0" encoding="utf-8"?>
<ds:datastoreItem xmlns:ds="http://schemas.openxmlformats.org/officeDocument/2006/customXml" ds:itemID="{5604CAC9-4DB9-48D9-8A6F-3675D14127D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GradientRise</Template>
  <TotalTime>140</TotalTime>
  <Words>2137</Words>
  <Application>Microsoft Office PowerPoint</Application>
  <PresentationFormat>Widescreen</PresentationFormat>
  <Paragraphs>92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Avenir Next LT Pro Light</vt:lpstr>
      <vt:lpstr>Calibri</vt:lpstr>
      <vt:lpstr>Neue Haas Grotesk Text Pro</vt:lpstr>
      <vt:lpstr>GradientRise</vt:lpstr>
      <vt:lpstr>Rachel Foster HR Consulting</vt:lpstr>
      <vt:lpstr>Introduction</vt:lpstr>
      <vt:lpstr>Rachel Foster – HR Consulting Profile</vt:lpstr>
      <vt:lpstr>Consulting Focus</vt:lpstr>
      <vt:lpstr>Empowering Growth Through People Strategy</vt:lpstr>
      <vt:lpstr>Core Consulting Competencies</vt:lpstr>
      <vt:lpstr>Strategic HR Capabilities</vt:lpstr>
      <vt:lpstr>Employee Relations, Policy, and Compliance</vt:lpstr>
      <vt:lpstr>Sample of Projects Completed</vt:lpstr>
      <vt:lpstr>Sample of Projects Completed</vt:lpstr>
      <vt:lpstr>Conclusion</vt:lpstr>
      <vt:lpstr>Partnering for Strategic HR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Foster, Rachel</dc:creator>
  <cp:lastModifiedBy>Foster, Rachel</cp:lastModifiedBy>
  <cp:revision>4</cp:revision>
  <dcterms:created xsi:type="dcterms:W3CDTF">2025-08-21T17:09:02Z</dcterms:created>
  <dcterms:modified xsi:type="dcterms:W3CDTF">2025-10-02T17:28:08Z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